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handoutMasterIdLst>
    <p:handoutMasterId r:id="rId20"/>
  </p:handoutMasterIdLst>
  <p:sldIdLst>
    <p:sldId id="256" r:id="rId3"/>
    <p:sldId id="257" r:id="rId4"/>
    <p:sldId id="258" r:id="rId5"/>
    <p:sldId id="307" r:id="rId6"/>
    <p:sldId id="262" r:id="rId7"/>
    <p:sldId id="313" r:id="rId8"/>
    <p:sldId id="314" r:id="rId9"/>
    <p:sldId id="316" r:id="rId10"/>
    <p:sldId id="319" r:id="rId11"/>
    <p:sldId id="308" r:id="rId12"/>
    <p:sldId id="309" r:id="rId13"/>
    <p:sldId id="310" r:id="rId14"/>
    <p:sldId id="302" r:id="rId15"/>
    <p:sldId id="303" r:id="rId16"/>
    <p:sldId id="304" r:id="rId17"/>
    <p:sldId id="305" r:id="rId18"/>
  </p:sldIdLst>
  <p:sldSz cx="12192000" cy="6858000"/>
  <p:notesSz cx="6858000" cy="9144000"/>
  <p:embeddedFontLst>
    <p:embeddedFont>
      <p:font typeface="汉仪旗黑-55简" panose="00020600040101010101" charset="-128"/>
      <p:regular r:id="rId25"/>
    </p:embeddedFont>
    <p:embeddedFont>
      <p:font typeface="汉仪粗宋简" panose="02010600000101010101" charset="-122"/>
      <p:regular r:id="rId26"/>
    </p:embeddedFont>
    <p:embeddedFont>
      <p:font typeface="汉仪雅酷黑 65W" panose="020B0604020202020204" charset="-122"/>
      <p:regular r:id="rId27"/>
    </p:embeddedFont>
    <p:embeddedFont>
      <p:font typeface="微软雅黑" panose="020B0503020204020204" pitchFamily="34" charset="-122"/>
      <p:regular r:id="rId28"/>
    </p:embeddedFont>
    <p:embeddedFont>
      <p:font typeface="微软雅黑" panose="020B0503020204020204" pitchFamily="34" charset="-120"/>
      <p:regular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兆祺 王" initials="兆王"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200"/>
    <a:srgbClr val="5A2699"/>
    <a:srgbClr val="F447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3" d="100"/>
          <a:sy n="53" d="100"/>
        </p:scale>
        <p:origin x="56" y="14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32.xml"/><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9-06T09:48:26.537"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55简" panose="00020600040101010101" charset="-128"/>
                <a:ea typeface="汉仪旗黑-55简" panose="00020600040101010101" charset="-128"/>
                <a:cs typeface="汉仪旗黑-55简" panose="00020600040101010101" charset="-128"/>
              </a:rPr>
            </a:fld>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55简" panose="00020600040101010101" charset="-128"/>
                <a:ea typeface="汉仪旗黑-55简" panose="00020600040101010101" charset="-128"/>
                <a:cs typeface="汉仪旗黑-55简" panose="00020600040101010101" charset="-128"/>
              </a:rPr>
            </a:fld>
            <a:endParaRPr lang="zh-CN" altLang="en-US">
              <a:latin typeface="汉仪旗黑-55简" panose="00020600040101010101" charset="-128"/>
              <a:ea typeface="汉仪旗黑-55简" panose="00020600040101010101" charset="-128"/>
              <a:cs typeface="汉仪旗黑-55简" panose="00020600040101010101" charset="-128"/>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5简" panose="00020600040101010101" charset="-128"/>
                <a:ea typeface="汉仪旗黑-55简" panose="00020600040101010101" charset="-128"/>
                <a:cs typeface="汉仪旗黑-55简" panose="00020600040101010101" charset="-128"/>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5简" panose="00020600040101010101" charset="-128"/>
                <a:ea typeface="汉仪旗黑-55简" panose="00020600040101010101" charset="-128"/>
                <a:cs typeface="汉仪旗黑-55简" panose="00020600040101010101" charset="-128"/>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1pPr>
    <a:lvl2pPr marL="4572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2pPr>
    <a:lvl3pPr marL="9144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3pPr>
    <a:lvl4pPr marL="13716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4pPr>
    <a:lvl5pPr marL="18288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8B37EA3-BA4F-438D-BEA8-710C6F5583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E6B08B-B9C8-4762-B2B2-2A25B9F4042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B37EA3-BA4F-438D-BEA8-710C6F5583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E6B08B-B9C8-4762-B2B2-2A25B9F4042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B37EA3-BA4F-438D-BEA8-710C6F5583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E6B08B-B9C8-4762-B2B2-2A25B9F4042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B37EA3-BA4F-438D-BEA8-710C6F5583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E6B08B-B9C8-4762-B2B2-2A25B9F4042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8B37EA3-BA4F-438D-BEA8-710C6F5583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E6B08B-B9C8-4762-B2B2-2A25B9F4042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8B37EA3-BA4F-438D-BEA8-710C6F5583D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E6B08B-B9C8-4762-B2B2-2A25B9F4042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8B37EA3-BA4F-438D-BEA8-710C6F5583D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E6B08B-B9C8-4762-B2B2-2A25B9F4042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8B37EA3-BA4F-438D-BEA8-710C6F5583D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E6B08B-B9C8-4762-B2B2-2A25B9F4042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B37EA3-BA4F-438D-BEA8-710C6F5583D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E6B08B-B9C8-4762-B2B2-2A25B9F4042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8B37EA3-BA4F-438D-BEA8-710C6F5583D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E6B08B-B9C8-4762-B2B2-2A25B9F4042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8B37EA3-BA4F-438D-BEA8-710C6F5583D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E6B08B-B9C8-4762-B2B2-2A25B9F4042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fld id="{D8B37EA3-BA4F-438D-BEA8-710C6F5583D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fld id="{7BE6B08B-B9C8-4762-B2B2-2A25B9F40422}" type="slidenum">
              <a:rPr lang="zh-CN" altLang="en-US" smtClean="0"/>
            </a:fld>
            <a:endParaRPr lang="zh-CN" altLang="en-US"/>
          </a:p>
        </p:txBody>
      </p:sp>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汉仪旗黑-55简" panose="00020600040101010101" charset="-128"/>
          <a:ea typeface="汉仪旗黑-55简" panose="00020600040101010101" charset="-128"/>
          <a:cs typeface="汉仪旗黑-55简" panose="00020600040101010101"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旗黑-55简" panose="00020600040101010101" charset="-128"/>
          <a:ea typeface="汉仪旗黑-55简" panose="00020600040101010101" charset="-128"/>
          <a:cs typeface="汉仪旗黑-55简" panose="00020600040101010101"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旗黑-55简" panose="00020600040101010101" charset="-128"/>
          <a:ea typeface="汉仪旗黑-55简" panose="00020600040101010101" charset="-128"/>
          <a:cs typeface="汉仪旗黑-55简" panose="00020600040101010101"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旗黑-55简" panose="00020600040101010101" charset="-128"/>
          <a:ea typeface="汉仪旗黑-55简" panose="00020600040101010101" charset="-128"/>
          <a:cs typeface="汉仪旗黑-55简" panose="00020600040101010101"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旗黑-55简" panose="00020600040101010101" charset="-128"/>
          <a:ea typeface="汉仪旗黑-55简" panose="00020600040101010101" charset="-128"/>
          <a:cs typeface="汉仪旗黑-55简" panose="00020600040101010101"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旗黑-55简" panose="00020600040101010101" charset="-128"/>
          <a:ea typeface="汉仪旗黑-55简" panose="00020600040101010101" charset="-128"/>
          <a:cs typeface="汉仪旗黑-55简" panose="00020600040101010101"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slideLayout" Target="../slideLayouts/slideLayout1.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image" Target="../media/image6.png"/><Relationship Id="rId4" Type="http://schemas.openxmlformats.org/officeDocument/2006/relationships/tags" Target="../tags/tag64.xml"/><Relationship Id="rId3" Type="http://schemas.openxmlformats.org/officeDocument/2006/relationships/image" Target="../media/image5.png"/><Relationship Id="rId29" Type="http://schemas.openxmlformats.org/officeDocument/2006/relationships/comments" Target="../comments/comment1.xml"/><Relationship Id="rId28" Type="http://schemas.openxmlformats.org/officeDocument/2006/relationships/slideLayout" Target="../slideLayouts/slideLayout1.xml"/><Relationship Id="rId27" Type="http://schemas.openxmlformats.org/officeDocument/2006/relationships/tags" Target="../tags/tag86.xml"/><Relationship Id="rId26" Type="http://schemas.openxmlformats.org/officeDocument/2006/relationships/tags" Target="../tags/tag85.xml"/><Relationship Id="rId25" Type="http://schemas.openxmlformats.org/officeDocument/2006/relationships/tags" Target="../tags/tag84.xml"/><Relationship Id="rId24" Type="http://schemas.openxmlformats.org/officeDocument/2006/relationships/tags" Target="../tags/tag83.xml"/><Relationship Id="rId23" Type="http://schemas.openxmlformats.org/officeDocument/2006/relationships/tags" Target="../tags/tag82.xml"/><Relationship Id="rId22" Type="http://schemas.openxmlformats.org/officeDocument/2006/relationships/tags" Target="../tags/tag81.xml"/><Relationship Id="rId21" Type="http://schemas.openxmlformats.org/officeDocument/2006/relationships/tags" Target="../tags/tag80.xml"/><Relationship Id="rId20" Type="http://schemas.openxmlformats.org/officeDocument/2006/relationships/tags" Target="../tags/tag79.xml"/><Relationship Id="rId2" Type="http://schemas.openxmlformats.org/officeDocument/2006/relationships/tags" Target="../tags/tag63.xml"/><Relationship Id="rId19" Type="http://schemas.openxmlformats.org/officeDocument/2006/relationships/tags" Target="../tags/tag78.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image" Target="../media/image6.png"/><Relationship Id="rId4" Type="http://schemas.openxmlformats.org/officeDocument/2006/relationships/tags" Target="../tags/tag88.xml"/><Relationship Id="rId3" Type="http://schemas.openxmlformats.org/officeDocument/2006/relationships/image" Target="../media/image5.png"/><Relationship Id="rId2" Type="http://schemas.openxmlformats.org/officeDocument/2006/relationships/tags" Target="../tags/tag87.xml"/><Relationship Id="rId19" Type="http://schemas.openxmlformats.org/officeDocument/2006/relationships/slideLayout" Target="../slideLayouts/slideLayout1.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image" Target="../media/image6.png"/><Relationship Id="rId4" Type="http://schemas.openxmlformats.org/officeDocument/2006/relationships/tags" Target="../tags/tag105.xml"/><Relationship Id="rId3" Type="http://schemas.openxmlformats.org/officeDocument/2006/relationships/image" Target="../media/image5.png"/><Relationship Id="rId2" Type="http://schemas.openxmlformats.org/officeDocument/2006/relationships/tags" Target="../tags/tag104.xml"/><Relationship Id="rId19" Type="http://schemas.openxmlformats.org/officeDocument/2006/relationships/slideLayout" Target="../slideLayouts/slideLayout1.xml"/><Relationship Id="rId18" Type="http://schemas.openxmlformats.org/officeDocument/2006/relationships/image" Target="../media/image11.png"/><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image" Target="../media/image6.png"/><Relationship Id="rId4" Type="http://schemas.openxmlformats.org/officeDocument/2006/relationships/tags" Target="../tags/tag119.xml"/><Relationship Id="rId3" Type="http://schemas.openxmlformats.org/officeDocument/2006/relationships/image" Target="../media/image5.png"/><Relationship Id="rId2" Type="http://schemas.openxmlformats.org/officeDocument/2006/relationships/tags" Target="../tags/tag118.xml"/><Relationship Id="rId12" Type="http://schemas.openxmlformats.org/officeDocument/2006/relationships/slideLayout" Target="../slideLayouts/slideLayout1.xml"/><Relationship Id="rId11" Type="http://schemas.openxmlformats.org/officeDocument/2006/relationships/image" Target="../media/image12.png"/><Relationship Id="rId10" Type="http://schemas.openxmlformats.org/officeDocument/2006/relationships/tags" Target="../tags/tag124.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0" Type="http://schemas.openxmlformats.org/officeDocument/2006/relationships/notesSlide" Target="../notesSlides/notesSlide1.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0"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6.png"/><Relationship Id="rId7" Type="http://schemas.openxmlformats.org/officeDocument/2006/relationships/tags" Target="../tags/tag26.xml"/><Relationship Id="rId6" Type="http://schemas.openxmlformats.org/officeDocument/2006/relationships/image" Target="../media/image5.png"/><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0" Type="http://schemas.openxmlformats.org/officeDocument/2006/relationships/slideLayout" Target="../slideLayouts/slideLayout1.xml"/><Relationship Id="rId2" Type="http://schemas.openxmlformats.org/officeDocument/2006/relationships/tags" Target="../tags/tag22.xml"/><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6.png"/><Relationship Id="rId4" Type="http://schemas.openxmlformats.org/officeDocument/2006/relationships/tags" Target="../tags/tag41.xml"/><Relationship Id="rId3" Type="http://schemas.openxmlformats.org/officeDocument/2006/relationships/image" Target="../media/image5.png"/><Relationship Id="rId2" Type="http://schemas.openxmlformats.org/officeDocument/2006/relationships/tags" Target="../tags/tag40.xml"/><Relationship Id="rId10" Type="http://schemas.openxmlformats.org/officeDocument/2006/relationships/slideLayout" Target="../slideLayouts/slideLayout1.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image" Target="../media/image6.png"/><Relationship Id="rId4" Type="http://schemas.openxmlformats.org/officeDocument/2006/relationships/tags" Target="../tags/tag46.xml"/><Relationship Id="rId3" Type="http://schemas.openxmlformats.org/officeDocument/2006/relationships/image" Target="../media/image5.png"/><Relationship Id="rId2" Type="http://schemas.openxmlformats.org/officeDocument/2006/relationships/tags" Target="../tags/tag45.xml"/><Relationship Id="rId11" Type="http://schemas.openxmlformats.org/officeDocument/2006/relationships/slideLayout" Target="../slideLayouts/slideLayout1.xml"/><Relationship Id="rId10" Type="http://schemas.openxmlformats.org/officeDocument/2006/relationships/image" Target="../media/image8.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image" Target="../media/image6.png"/><Relationship Id="rId4" Type="http://schemas.openxmlformats.org/officeDocument/2006/relationships/tags" Target="../tags/tag52.xml"/><Relationship Id="rId3" Type="http://schemas.openxmlformats.org/officeDocument/2006/relationships/image" Target="../media/image5.png"/><Relationship Id="rId2" Type="http://schemas.openxmlformats.org/officeDocument/2006/relationships/tags" Target="../tags/tag51.xml"/><Relationship Id="rId10" Type="http://schemas.openxmlformats.org/officeDocument/2006/relationships/slideLayout" Target="../slideLayouts/slideLayout1.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image" Target="../media/image6.png"/><Relationship Id="rId4" Type="http://schemas.openxmlformats.org/officeDocument/2006/relationships/tags" Target="../tags/tag57.xml"/><Relationship Id="rId3" Type="http://schemas.openxmlformats.org/officeDocument/2006/relationships/image" Target="../media/image5.png"/><Relationship Id="rId2" Type="http://schemas.openxmlformats.org/officeDocument/2006/relationships/tags" Target="../tags/tag56.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298" y="-40957"/>
            <a:ext cx="12185702" cy="6858000"/>
          </a:xfrm>
          <a:prstGeom prst="rect">
            <a:avLst/>
          </a:prstGeom>
        </p:spPr>
      </p:pic>
      <p:sp>
        <p:nvSpPr>
          <p:cNvPr id="21" name="圆角矩形 20"/>
          <p:cNvSpPr/>
          <p:nvPr/>
        </p:nvSpPr>
        <p:spPr>
          <a:xfrm>
            <a:off x="8839202" y="5418455"/>
            <a:ext cx="3033395" cy="50927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汉仪旗黑-55简" panose="00020600040101010101" charset="-128"/>
            </a:endParaRPr>
          </a:p>
        </p:txBody>
      </p:sp>
      <p:sp>
        <p:nvSpPr>
          <p:cNvPr id="22" name="圆角矩形 21"/>
          <p:cNvSpPr/>
          <p:nvPr/>
        </p:nvSpPr>
        <p:spPr>
          <a:xfrm>
            <a:off x="9402117" y="6088479"/>
            <a:ext cx="2127250" cy="509270"/>
          </a:xfrm>
          <a:prstGeom prst="roundRect">
            <a:avLst/>
          </a:prstGeom>
          <a:gradFill>
            <a:gsLst>
              <a:gs pos="1000">
                <a:schemeClr val="accent1"/>
              </a:gs>
              <a:gs pos="100000">
                <a:schemeClr val="accent3"/>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2" name="文本框 1"/>
          <p:cNvSpPr txBox="1"/>
          <p:nvPr>
            <p:custDataLst>
              <p:tags r:id="rId2"/>
            </p:custDataLst>
          </p:nvPr>
        </p:nvSpPr>
        <p:spPr>
          <a:xfrm>
            <a:off x="9503717" y="5465544"/>
            <a:ext cx="1616710" cy="645160"/>
          </a:xfrm>
          <a:prstGeom prst="rect">
            <a:avLst/>
          </a:prstGeom>
          <a:noFill/>
        </p:spPr>
        <p:txBody>
          <a:bodyPr wrap="none" rtlCol="0">
            <a:spAutoFit/>
          </a:bodyPr>
          <a:lstStyle/>
          <a:p>
            <a:pPr algn="l"/>
            <a:r>
              <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mn-lt"/>
              </a:rPr>
              <a:t>汇报人</a:t>
            </a:r>
            <a:r>
              <a:rPr lang="en-US" altLang="zh-CN" dirty="0">
                <a:solidFill>
                  <a:schemeClr val="bg1"/>
                </a:solidFill>
                <a:latin typeface="汉仪旗黑-55简" panose="00020600040101010101" charset="-128"/>
                <a:ea typeface="汉仪旗黑-55简" panose="00020600040101010101" charset="-128"/>
                <a:cs typeface="汉仪旗黑-55简" panose="00020600040101010101" charset="-128"/>
                <a:sym typeface="+mn-lt"/>
              </a:rPr>
              <a:t>:</a:t>
            </a:r>
            <a:r>
              <a:rPr lang="zh-CN" altLang="en-US" dirty="0">
                <a:solidFill>
                  <a:schemeClr val="bg1"/>
                </a:solidFill>
                <a:latin typeface="汉仪旗黑-55简" panose="00020600040101010101" charset="-128"/>
                <a:ea typeface="宋体" panose="02010600030101010101" pitchFamily="2" charset="-122"/>
                <a:cs typeface="汉仪旗黑-55简" panose="00020600040101010101" charset="-128"/>
                <a:sym typeface="+mn-lt"/>
              </a:rPr>
              <a:t>睢晓龙</a:t>
            </a:r>
            <a:endParaRPr lang="zh-CN" altLang="en-US" b="1" dirty="0">
              <a:solidFill>
                <a:schemeClr val="bg1"/>
              </a:solidFill>
              <a:latin typeface="汉仪旗黑-55简" panose="00020600040101010101" charset="-128"/>
              <a:ea typeface="汉仪旗黑-55简" panose="00020600040101010101" charset="-128"/>
              <a:cs typeface="汉仪旗黑-55简" panose="00020600040101010101" charset="-128"/>
              <a:sym typeface="+mn-lt"/>
            </a:endParaRPr>
          </a:p>
          <a:p>
            <a:endParaRPr lang="en-US" altLang="zh-CN" dirty="0">
              <a:solidFill>
                <a:schemeClr val="bg1"/>
              </a:solidFill>
              <a:latin typeface="汉仪旗黑-55简" panose="00020600040101010101" charset="-128"/>
              <a:ea typeface="汉仪旗黑-55简" panose="00020600040101010101" charset="-128"/>
              <a:cs typeface="汉仪旗黑-55简" panose="00020600040101010101" charset="-128"/>
              <a:sym typeface="+mn-lt"/>
            </a:endParaRPr>
          </a:p>
        </p:txBody>
      </p:sp>
      <p:sp>
        <p:nvSpPr>
          <p:cNvPr id="3" name="文本框 2"/>
          <p:cNvSpPr txBox="1"/>
          <p:nvPr>
            <p:custDataLst>
              <p:tags r:id="rId3"/>
            </p:custDataLst>
          </p:nvPr>
        </p:nvSpPr>
        <p:spPr>
          <a:xfrm>
            <a:off x="9503717" y="6158964"/>
            <a:ext cx="1924050" cy="368300"/>
          </a:xfrm>
          <a:prstGeom prst="rect">
            <a:avLst/>
          </a:prstGeom>
          <a:solidFill>
            <a:schemeClr val="accent6">
              <a:lumMod val="60000"/>
              <a:lumOff val="40000"/>
            </a:schemeClr>
          </a:solidFill>
        </p:spPr>
        <p:txBody>
          <a:bodyPr wrap="square" rtlCol="0">
            <a:spAutoFit/>
          </a:bodyPr>
          <a:lstStyle/>
          <a:p>
            <a:r>
              <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mn-lt"/>
              </a:rPr>
              <a:t>日期：</a:t>
            </a:r>
            <a:r>
              <a:rPr lang="en-US" altLang="zh-CN" dirty="0">
                <a:solidFill>
                  <a:schemeClr val="bg1"/>
                </a:solidFill>
                <a:latin typeface="汉仪旗黑-55简" panose="00020600040101010101" charset="-128"/>
                <a:ea typeface="汉仪旗黑-55简" panose="00020600040101010101" charset="-128"/>
                <a:cs typeface="汉仪旗黑-55简" panose="00020600040101010101" charset="-128"/>
                <a:sym typeface="+mn-lt"/>
              </a:rPr>
              <a:t>2024.9.6</a:t>
            </a:r>
            <a:endParaRPr lang="en-US" altLang="zh-CN" dirty="0">
              <a:solidFill>
                <a:schemeClr val="bg1"/>
              </a:solidFill>
              <a:latin typeface="汉仪旗黑-55简" panose="00020600040101010101" charset="-128"/>
              <a:ea typeface="汉仪旗黑-55简" panose="00020600040101010101" charset="-128"/>
              <a:cs typeface="汉仪旗黑-55简" panose="00020600040101010101" charset="-128"/>
              <a:sym typeface="+mn-lt"/>
            </a:endParaRPr>
          </a:p>
        </p:txBody>
      </p:sp>
      <p:sp>
        <p:nvSpPr>
          <p:cNvPr id="5" name="文本框 4"/>
          <p:cNvSpPr txBox="1"/>
          <p:nvPr>
            <p:custDataLst>
              <p:tags r:id="rId4"/>
            </p:custDataLst>
          </p:nvPr>
        </p:nvSpPr>
        <p:spPr>
          <a:xfrm>
            <a:off x="737235" y="4205111"/>
            <a:ext cx="309880" cy="583565"/>
          </a:xfrm>
          <a:prstGeom prst="rect">
            <a:avLst/>
          </a:prstGeom>
          <a:noFill/>
        </p:spPr>
        <p:txBody>
          <a:bodyPr wrap="none" rtlCol="0">
            <a:spAutoFit/>
          </a:bodyPr>
          <a:lstStyle/>
          <a:p>
            <a:pPr algn="l"/>
            <a:endParaRPr lang="zh-CN" altLang="en-US" sz="3200" dirty="0">
              <a:solidFill>
                <a:schemeClr val="bg1"/>
              </a:solidFill>
              <a:latin typeface="汉仪粗宋简" panose="02010600000101010101" charset="-122"/>
              <a:ea typeface="汉仪粗宋简" panose="02010600000101010101" charset="-122"/>
              <a:cs typeface="+mn-ea"/>
              <a:sym typeface="+mn-lt"/>
            </a:endParaRPr>
          </a:p>
        </p:txBody>
      </p:sp>
      <p:sp>
        <p:nvSpPr>
          <p:cNvPr id="12" name="文本框 11"/>
          <p:cNvSpPr txBox="1"/>
          <p:nvPr>
            <p:custDataLst>
              <p:tags r:id="rId5"/>
            </p:custDataLst>
          </p:nvPr>
        </p:nvSpPr>
        <p:spPr>
          <a:xfrm>
            <a:off x="647700" y="1022350"/>
            <a:ext cx="1301750" cy="1445260"/>
          </a:xfrm>
          <a:prstGeom prst="rect">
            <a:avLst/>
          </a:prstGeom>
          <a:noFill/>
          <a:ln>
            <a:noFill/>
          </a:ln>
        </p:spPr>
        <p:txBody>
          <a:bodyPr wrap="none" rtlCol="0">
            <a:spAutoFit/>
          </a:bodyPr>
          <a:lstStyle/>
          <a:p>
            <a:r>
              <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rPr>
              <a:t>智</a:t>
            </a:r>
            <a:endPar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endParaRPr>
          </a:p>
        </p:txBody>
      </p:sp>
      <p:sp>
        <p:nvSpPr>
          <p:cNvPr id="13" name="矩形 12"/>
          <p:cNvSpPr/>
          <p:nvPr>
            <p:custDataLst>
              <p:tags r:id="rId6"/>
            </p:custDataLst>
          </p:nvPr>
        </p:nvSpPr>
        <p:spPr>
          <a:xfrm>
            <a:off x="1670685" y="1022350"/>
            <a:ext cx="1301750" cy="1445260"/>
          </a:xfrm>
          <a:prstGeom prst="rect">
            <a:avLst/>
          </a:prstGeom>
          <a:ln>
            <a:noFill/>
          </a:ln>
        </p:spPr>
        <p:txBody>
          <a:bodyPr wrap="none">
            <a:spAutoFit/>
          </a:bodyPr>
          <a:lstStyle/>
          <a:p>
            <a:r>
              <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rPr>
              <a:t>能</a:t>
            </a:r>
            <a:endPar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endParaRPr>
          </a:p>
        </p:txBody>
      </p:sp>
      <p:sp>
        <p:nvSpPr>
          <p:cNvPr id="14" name="矩形 13"/>
          <p:cNvSpPr/>
          <p:nvPr>
            <p:custDataLst>
              <p:tags r:id="rId7"/>
            </p:custDataLst>
          </p:nvPr>
        </p:nvSpPr>
        <p:spPr>
          <a:xfrm>
            <a:off x="2692400" y="1022350"/>
            <a:ext cx="1301750" cy="1445260"/>
          </a:xfrm>
          <a:prstGeom prst="rect">
            <a:avLst/>
          </a:prstGeom>
          <a:ln>
            <a:noFill/>
          </a:ln>
        </p:spPr>
        <p:txBody>
          <a:bodyPr wrap="none">
            <a:spAutoFit/>
          </a:bodyPr>
          <a:lstStyle/>
          <a:p>
            <a:r>
              <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rPr>
              <a:t>问</a:t>
            </a:r>
            <a:endPar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endParaRPr>
          </a:p>
        </p:txBody>
      </p:sp>
      <p:sp>
        <p:nvSpPr>
          <p:cNvPr id="15" name="矩形 14"/>
          <p:cNvSpPr/>
          <p:nvPr>
            <p:custDataLst>
              <p:tags r:id="rId8"/>
            </p:custDataLst>
          </p:nvPr>
        </p:nvSpPr>
        <p:spPr>
          <a:xfrm>
            <a:off x="3709035" y="1022350"/>
            <a:ext cx="1301750" cy="1445260"/>
          </a:xfrm>
          <a:prstGeom prst="rect">
            <a:avLst/>
          </a:prstGeom>
          <a:ln>
            <a:noFill/>
          </a:ln>
        </p:spPr>
        <p:txBody>
          <a:bodyPr wrap="none">
            <a:spAutoFit/>
          </a:bodyPr>
          <a:lstStyle/>
          <a:p>
            <a:r>
              <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rPr>
              <a:t>诊</a:t>
            </a:r>
            <a:endPar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endParaRPr>
          </a:p>
        </p:txBody>
      </p:sp>
      <p:sp>
        <p:nvSpPr>
          <p:cNvPr id="16" name="矩形 15"/>
          <p:cNvSpPr/>
          <p:nvPr>
            <p:custDataLst>
              <p:tags r:id="rId9"/>
            </p:custDataLst>
          </p:nvPr>
        </p:nvSpPr>
        <p:spPr>
          <a:xfrm>
            <a:off x="4737100" y="1022350"/>
            <a:ext cx="2420620" cy="1445260"/>
          </a:xfrm>
          <a:prstGeom prst="rect">
            <a:avLst/>
          </a:prstGeom>
          <a:ln>
            <a:noFill/>
          </a:ln>
        </p:spPr>
        <p:txBody>
          <a:bodyPr wrap="none">
            <a:spAutoFit/>
          </a:bodyPr>
          <a:lstStyle/>
          <a:p>
            <a:pPr algn="l"/>
            <a:r>
              <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sym typeface="+mn-ea"/>
              </a:rPr>
              <a:t>对话</a:t>
            </a:r>
            <a:endPar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sym typeface="+mn-ea"/>
            </a:endParaRPr>
          </a:p>
        </p:txBody>
      </p:sp>
      <p:sp>
        <p:nvSpPr>
          <p:cNvPr id="18" name="椭圆 17"/>
          <p:cNvSpPr/>
          <p:nvPr>
            <p:custDataLst>
              <p:tags r:id="rId10"/>
            </p:custDataLst>
          </p:nvPr>
        </p:nvSpPr>
        <p:spPr>
          <a:xfrm>
            <a:off x="6303288" y="4204970"/>
            <a:ext cx="338372" cy="338372"/>
          </a:xfrm>
          <a:prstGeom prst="ellipse">
            <a:avLst/>
          </a:prstGeom>
          <a:gradFill>
            <a:gsLst>
              <a:gs pos="15000">
                <a:srgbClr val="6F6DB7">
                  <a:alpha val="0"/>
                </a:srgbClr>
              </a:gs>
              <a:gs pos="100000">
                <a:srgbClr val="512D78"/>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b="1" dirty="0">
              <a:solidFill>
                <a:schemeClr val="bg1"/>
              </a:solidFill>
              <a:latin typeface="汉仪旗黑-55简" panose="00020600040101010101" charset="-128"/>
              <a:ea typeface="汉仪旗黑-55简" panose="00020600040101010101" charset="-128"/>
              <a:cs typeface="+mn-ea"/>
              <a:sym typeface="+mn-lt"/>
            </a:endParaRPr>
          </a:p>
        </p:txBody>
      </p:sp>
      <p:sp>
        <p:nvSpPr>
          <p:cNvPr id="19" name="文本框 18"/>
          <p:cNvSpPr txBox="1"/>
          <p:nvPr>
            <p:custDataLst>
              <p:tags r:id="rId11"/>
            </p:custDataLst>
          </p:nvPr>
        </p:nvSpPr>
        <p:spPr>
          <a:xfrm>
            <a:off x="647700" y="500380"/>
            <a:ext cx="5756275" cy="521970"/>
          </a:xfrm>
          <a:prstGeom prst="rect">
            <a:avLst/>
          </a:prstGeom>
          <a:noFill/>
        </p:spPr>
        <p:txBody>
          <a:bodyPr wrap="square" rtlCol="0">
            <a:spAutoFit/>
          </a:bodyPr>
          <a:lstStyle/>
          <a:p>
            <a:pPr algn="l"/>
            <a:r>
              <a:rPr lang="en-US" altLang="zh-CN" sz="2800" cap="all" dirty="0">
                <a:solidFill>
                  <a:schemeClr val="bg1"/>
                </a:solidFill>
                <a:uFillTx/>
                <a:latin typeface="汉仪粗宋简" panose="02010600000101010101" charset="-122"/>
                <a:ea typeface="汉仪粗宋简" panose="02010600000101010101" charset="-122"/>
                <a:cs typeface="+mn-ea"/>
                <a:sym typeface="+mn-lt"/>
              </a:rPr>
              <a:t>YOUR LOGO</a:t>
            </a:r>
            <a:endParaRPr lang="en-US" altLang="zh-CN" sz="2800" cap="all" dirty="0">
              <a:solidFill>
                <a:schemeClr val="bg1"/>
              </a:solidFill>
              <a:uFillTx/>
              <a:latin typeface="汉仪粗宋简" panose="02010600000101010101" charset="-122"/>
              <a:ea typeface="汉仪粗宋简" panose="02010600000101010101" charset="-122"/>
              <a:cs typeface="+mn-ea"/>
              <a:sym typeface="+mn-lt"/>
            </a:endParaRPr>
          </a:p>
        </p:txBody>
      </p:sp>
      <p:sp>
        <p:nvSpPr>
          <p:cNvPr id="23" name="文本框 22"/>
          <p:cNvSpPr txBox="1"/>
          <p:nvPr>
            <p:custDataLst>
              <p:tags r:id="rId12"/>
            </p:custDataLst>
          </p:nvPr>
        </p:nvSpPr>
        <p:spPr>
          <a:xfrm>
            <a:off x="679450" y="2425700"/>
            <a:ext cx="8661400" cy="368300"/>
          </a:xfrm>
          <a:prstGeom prst="rect">
            <a:avLst/>
          </a:prstGeom>
          <a:noFill/>
        </p:spPr>
        <p:txBody>
          <a:bodyPr wrap="square" rtlCol="0">
            <a:spAutoFit/>
          </a:bodyPr>
          <a:lstStyle/>
          <a:p>
            <a:pPr algn="dist"/>
            <a:r>
              <a:rPr lang="zh-CN" altLang="en-US" cap="all" dirty="0">
                <a:solidFill>
                  <a:schemeClr val="bg1"/>
                </a:solidFill>
                <a:uFillTx/>
                <a:latin typeface="汉仪粗宋简" panose="02010600000101010101" charset="-122"/>
                <a:ea typeface="汉仪粗宋简" panose="02010600000101010101" charset="-122"/>
                <a:cs typeface="+mn-ea"/>
                <a:sym typeface="+mn-lt"/>
              </a:rPr>
              <a:t>Intelligent consultation dialogue system</a:t>
            </a:r>
            <a:endParaRPr lang="zh-CN" altLang="en-US" cap="all" dirty="0">
              <a:solidFill>
                <a:schemeClr val="bg1"/>
              </a:solidFill>
              <a:uFillTx/>
              <a:latin typeface="汉仪粗宋简" panose="02010600000101010101" charset="-122"/>
              <a:ea typeface="汉仪粗宋简" panose="02010600000101010101" charset="-122"/>
              <a:cs typeface="+mn-ea"/>
              <a:sym typeface="+mn-lt"/>
            </a:endParaRPr>
          </a:p>
        </p:txBody>
      </p:sp>
      <p:sp>
        <p:nvSpPr>
          <p:cNvPr id="7" name="矩形 6"/>
          <p:cNvSpPr/>
          <p:nvPr>
            <p:custDataLst>
              <p:tags r:id="rId13"/>
            </p:custDataLst>
          </p:nvPr>
        </p:nvSpPr>
        <p:spPr>
          <a:xfrm>
            <a:off x="6920230" y="980440"/>
            <a:ext cx="2420620" cy="1445260"/>
          </a:xfrm>
          <a:prstGeom prst="rect">
            <a:avLst/>
          </a:prstGeom>
          <a:ln>
            <a:noFill/>
          </a:ln>
        </p:spPr>
        <p:txBody>
          <a:bodyPr wrap="none">
            <a:spAutoFit/>
          </a:bodyPr>
          <a:lstStyle/>
          <a:p>
            <a:r>
              <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rPr>
              <a:t>系统</a:t>
            </a:r>
            <a:endPar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18" grpId="0" bldLvl="0" animBg="1"/>
      <p:bldP spid="19"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椭圆 12"/>
          <p:cNvSpPr/>
          <p:nvPr>
            <p:custDataLst>
              <p:tags r:id="rId2"/>
            </p:custDataLst>
          </p:nvPr>
        </p:nvSpPr>
        <p:spPr>
          <a:xfrm>
            <a:off x="5371465" y="1506220"/>
            <a:ext cx="1449070" cy="1449070"/>
          </a:xfrm>
          <a:prstGeom prst="ellipse">
            <a:avLst/>
          </a:prstGeom>
          <a:gradFill>
            <a:gsLst>
              <a:gs pos="100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4800">
                <a:latin typeface="汉仪粗宋简" panose="02010600000101010101" charset="-122"/>
                <a:ea typeface="汉仪粗宋简" panose="02010600000101010101" charset="-122"/>
                <a:cs typeface="汉仪旗黑-55简" panose="00020600040101010101" charset="-128"/>
                <a:sym typeface="+mn-lt"/>
              </a:rPr>
              <a:t>3</a:t>
            </a:r>
            <a:endParaRPr lang="en-US" altLang="zh-CN" sz="4800">
              <a:latin typeface="汉仪粗宋简" panose="02010600000101010101" charset="-122"/>
              <a:ea typeface="汉仪粗宋简" panose="02010600000101010101" charset="-122"/>
              <a:cs typeface="汉仪旗黑-55简" panose="00020600040101010101" charset="-128"/>
              <a:sym typeface="+mn-lt"/>
            </a:endParaRPr>
          </a:p>
        </p:txBody>
      </p:sp>
      <p:sp>
        <p:nvSpPr>
          <p:cNvPr id="14" name="文本框 13"/>
          <p:cNvSpPr txBox="1"/>
          <p:nvPr>
            <p:custDataLst>
              <p:tags r:id="rId3"/>
            </p:custDataLst>
          </p:nvPr>
        </p:nvSpPr>
        <p:spPr>
          <a:xfrm>
            <a:off x="4517390" y="3089275"/>
            <a:ext cx="4725670" cy="768350"/>
          </a:xfrm>
          <a:prstGeom prst="rect">
            <a:avLst/>
          </a:prstGeom>
          <a:noFill/>
        </p:spPr>
        <p:txBody>
          <a:bodyPr wrap="square" rtlCol="0">
            <a:spAutoFit/>
          </a:bodyPr>
          <a:lstStyle/>
          <a:p>
            <a:pPr algn="l"/>
            <a:r>
              <a:rPr lang="zh-CN" altLang="en-US" sz="4400" dirty="0">
                <a:solidFill>
                  <a:schemeClr val="bg1"/>
                </a:solidFill>
                <a:latin typeface="汉仪雅酷黑 65W" panose="020B0604020202020204" charset="-122"/>
                <a:ea typeface="汉仪雅酷黑 65W" panose="020B0604020202020204" charset="-122"/>
                <a:cs typeface="+mn-ea"/>
                <a:sym typeface="+mn-lt"/>
              </a:rPr>
              <a:t>项目创新点</a:t>
            </a:r>
            <a:endParaRPr lang="zh-CN" altLang="en-US" sz="4400" dirty="0">
              <a:solidFill>
                <a:schemeClr val="bg1"/>
              </a:solidFill>
              <a:latin typeface="汉仪雅酷黑 65W" panose="020B0604020202020204" charset="-122"/>
              <a:ea typeface="汉仪雅酷黑 65W" panose="020B0604020202020204" charset="-122"/>
              <a:cs typeface="+mn-ea"/>
              <a:sym typeface="+mn-lt"/>
            </a:endParaRPr>
          </a:p>
        </p:txBody>
      </p:sp>
      <p:sp>
        <p:nvSpPr>
          <p:cNvPr id="15" name="矩形 14"/>
          <p:cNvSpPr/>
          <p:nvPr>
            <p:custDataLst>
              <p:tags r:id="rId4"/>
            </p:custDataLst>
          </p:nvPr>
        </p:nvSpPr>
        <p:spPr>
          <a:xfrm>
            <a:off x="4274820" y="3921760"/>
            <a:ext cx="3643630" cy="799578"/>
          </a:xfrm>
          <a:prstGeom prst="rect">
            <a:avLst/>
          </a:prstGeom>
        </p:spPr>
        <p:txBody>
          <a:bodyPr wrap="square">
            <a:spAutoFit/>
          </a:bodyPr>
          <a:lstStyle/>
          <a:p>
            <a:pPr algn="ctr">
              <a:lnSpc>
                <a:spcPct val="150000"/>
              </a:lnSpc>
            </a:pPr>
            <a:r>
              <a:rPr lang="zh-CN" altLang="en-US" sz="1600" dirty="0">
                <a:solidFill>
                  <a:schemeClr val="bg1"/>
                </a:solidFill>
                <a:latin typeface="汉仪旗黑-55简" panose="00020600040101010101" charset="-128"/>
                <a:cs typeface="汉仪旗黑-55简" panose="00020600040101010101" charset="-128"/>
                <a:sym typeface="汉仪旗黑-55简" panose="00020600040101010101" charset="-128"/>
              </a:rPr>
              <a:t>调用开源模型作为</a:t>
            </a:r>
            <a:r>
              <a:rPr lang="en-US" altLang="zh-CN" sz="1600" dirty="0">
                <a:solidFill>
                  <a:schemeClr val="bg1"/>
                </a:solidFill>
                <a:latin typeface="汉仪旗黑-55简" panose="00020600040101010101" charset="-128"/>
                <a:cs typeface="汉仪旗黑-55简" panose="00020600040101010101" charset="-128"/>
                <a:sym typeface="汉仪旗黑-55简" panose="00020600040101010101" charset="-128"/>
              </a:rPr>
              <a:t>Agent</a:t>
            </a:r>
            <a:r>
              <a:rPr lang="zh-CN" altLang="en-US" sz="1600" dirty="0">
                <a:solidFill>
                  <a:schemeClr val="bg1"/>
                </a:solidFill>
                <a:latin typeface="汉仪旗黑-55简" panose="00020600040101010101" charset="-128"/>
                <a:cs typeface="汉仪旗黑-55简" panose="00020600040101010101" charset="-128"/>
                <a:sym typeface="汉仪旗黑-55简" panose="00020600040101010101" charset="-128"/>
              </a:rPr>
              <a:t>的大脑</a:t>
            </a:r>
            <a:endParaRPr lang="en-US" altLang="zh-CN" sz="1600" dirty="0">
              <a:solidFill>
                <a:schemeClr val="bg1"/>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a:p>
            <a:pPr algn="ctr">
              <a:lnSpc>
                <a:spcPct val="150000"/>
              </a:lnSpc>
            </a:pPr>
            <a:r>
              <a:rPr lang="en-US" altLang="zh-CN" sz="1600" dirty="0">
                <a:solidFill>
                  <a:schemeClr val="bg1"/>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rPr>
              <a:t>SUMMARY_MESSAGE</a:t>
            </a:r>
            <a:endParaRPr lang="en-US" altLang="zh-CN" sz="1600" dirty="0">
              <a:solidFill>
                <a:schemeClr val="bg1"/>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9" name="Picture 3" descr="C:\Users\Administrator\Desktop\微立体创业计划\005.png"/>
          <p:cNvPicPr>
            <a:picLocks noChangeAspect="1" noChangeArrowheads="1"/>
          </p:cNvPicPr>
          <p:nvPr userDrawn="1">
            <p:custDataLst>
              <p:tags r:id="rId2"/>
            </p:custDataLst>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786" y="35536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0" name="Picture 4" descr="C:\Users\Administrator\Desktop\微立体创业计划\004.png"/>
          <p:cNvPicPr>
            <a:picLocks noChangeAspect="1" noChangeArrowheads="1"/>
          </p:cNvPicPr>
          <p:nvPr userDrawn="1">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622932" y="36785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50" name="Docer Falling Dust PPT demo 10"/>
          <p:cNvSpPr/>
          <p:nvPr>
            <p:custDataLst>
              <p:tags r:id="rId6"/>
            </p:custDataLst>
          </p:nvPr>
        </p:nvSpPr>
        <p:spPr>
          <a:xfrm>
            <a:off x="2139090" y="2396678"/>
            <a:ext cx="2597785" cy="500073"/>
          </a:xfrm>
          <a:prstGeom prst="rect">
            <a:avLst/>
          </a:prstGeom>
        </p:spPr>
        <p:txBody>
          <a:bodyPr wrap="square">
            <a:spAutoFit/>
          </a:bodyPr>
          <a:lstStyle/>
          <a:p>
            <a:pPr algn="r">
              <a:lnSpc>
                <a:spcPct val="150000"/>
              </a:lnSpc>
            </a:pPr>
            <a:r>
              <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根据缓存文档召回</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6" name="Docer Falling Dust PPT demo 1"/>
          <p:cNvSpPr/>
          <p:nvPr>
            <p:custDataLst>
              <p:tags r:id="rId7"/>
            </p:custDataLst>
          </p:nvPr>
        </p:nvSpPr>
        <p:spPr bwMode="auto">
          <a:xfrm>
            <a:off x="581262" y="1169481"/>
            <a:ext cx="1579131" cy="1528546"/>
          </a:xfrm>
          <a:prstGeom prst="ellipse">
            <a:avLst/>
          </a:prstGeom>
          <a:gradFill>
            <a:gsLst>
              <a:gs pos="100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en-US" altLang="zh-CN" sz="4800" dirty="0">
              <a:solidFill>
                <a:schemeClr val="bg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24" name="Docer Falling Dust PPT demo 1"/>
          <p:cNvSpPr/>
          <p:nvPr>
            <p:custDataLst>
              <p:tags r:id="rId8"/>
            </p:custDataLst>
          </p:nvPr>
        </p:nvSpPr>
        <p:spPr bwMode="auto">
          <a:xfrm rot="16200000">
            <a:off x="1951685" y="2381796"/>
            <a:ext cx="632460" cy="632460"/>
          </a:xfrm>
          <a:prstGeom prst="ellipse">
            <a:avLst/>
          </a:prstGeom>
          <a:gradFill>
            <a:gsLst>
              <a:gs pos="100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en-US" altLang="zh-CN" sz="4800">
              <a:solidFill>
                <a:schemeClr val="bg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25" name="Docer Falling Dust PPT demo 8"/>
          <p:cNvSpPr/>
          <p:nvPr>
            <p:custDataLst>
              <p:tags r:id="rId9"/>
            </p:custDataLst>
          </p:nvPr>
        </p:nvSpPr>
        <p:spPr>
          <a:xfrm>
            <a:off x="1921583" y="2571261"/>
            <a:ext cx="781050" cy="398780"/>
          </a:xfrm>
          <a:prstGeom prst="rect">
            <a:avLst/>
          </a:prstGeom>
        </p:spPr>
        <p:txBody>
          <a:bodyPr wrap="square">
            <a:spAutoFit/>
          </a:bodyPr>
          <a:lstStyle/>
          <a:p>
            <a:pPr algn="ctr">
              <a:lnSpc>
                <a:spcPct val="100000"/>
              </a:lnSpc>
            </a:pPr>
            <a:r>
              <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01</a:t>
            </a:r>
            <a:endPar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4" name="Docer Falling Dust PPT demo 1"/>
          <p:cNvSpPr/>
          <p:nvPr>
            <p:custDataLst>
              <p:tags r:id="rId10"/>
            </p:custDataLst>
          </p:nvPr>
        </p:nvSpPr>
        <p:spPr bwMode="auto">
          <a:xfrm rot="16200000">
            <a:off x="1921583" y="3144625"/>
            <a:ext cx="632460" cy="632460"/>
          </a:xfrm>
          <a:prstGeom prst="ellipse">
            <a:avLst/>
          </a:prstGeom>
          <a:gradFill>
            <a:gsLst>
              <a:gs pos="1000">
                <a:schemeClr val="accent1"/>
              </a:gs>
              <a:gs pos="100000">
                <a:schemeClr val="accent3"/>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en-US" altLang="zh-CN" sz="4800">
              <a:solidFill>
                <a:schemeClr val="bg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16" name="Docer Falling Dust PPT demo 8"/>
          <p:cNvSpPr/>
          <p:nvPr>
            <p:custDataLst>
              <p:tags r:id="rId11"/>
            </p:custDataLst>
          </p:nvPr>
        </p:nvSpPr>
        <p:spPr>
          <a:xfrm>
            <a:off x="1939326" y="3313421"/>
            <a:ext cx="781050" cy="398780"/>
          </a:xfrm>
          <a:prstGeom prst="rect">
            <a:avLst/>
          </a:prstGeom>
        </p:spPr>
        <p:txBody>
          <a:bodyPr wrap="square">
            <a:spAutoFit/>
          </a:bodyPr>
          <a:lstStyle/>
          <a:p>
            <a:pPr algn="ctr">
              <a:lnSpc>
                <a:spcPct val="100000"/>
              </a:lnSpc>
            </a:pPr>
            <a:r>
              <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02</a:t>
            </a:r>
            <a:endPar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7" name="Docer Falling Dust PPT demo 1"/>
          <p:cNvSpPr/>
          <p:nvPr>
            <p:custDataLst>
              <p:tags r:id="rId12"/>
            </p:custDataLst>
          </p:nvPr>
        </p:nvSpPr>
        <p:spPr bwMode="auto">
          <a:xfrm rot="16200000">
            <a:off x="1939326" y="3912129"/>
            <a:ext cx="632460" cy="632460"/>
          </a:xfrm>
          <a:prstGeom prst="ellipse">
            <a:avLst/>
          </a:prstGeom>
          <a:gradFill>
            <a:gsLst>
              <a:gs pos="100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en-US" altLang="zh-CN" sz="4800">
              <a:solidFill>
                <a:schemeClr val="bg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18" name="Docer Falling Dust PPT demo 8"/>
          <p:cNvSpPr/>
          <p:nvPr>
            <p:custDataLst>
              <p:tags r:id="rId13"/>
            </p:custDataLst>
          </p:nvPr>
        </p:nvSpPr>
        <p:spPr>
          <a:xfrm>
            <a:off x="1973898" y="4147084"/>
            <a:ext cx="781050" cy="398780"/>
          </a:xfrm>
          <a:prstGeom prst="rect">
            <a:avLst/>
          </a:prstGeom>
        </p:spPr>
        <p:txBody>
          <a:bodyPr wrap="square">
            <a:spAutoFit/>
          </a:bodyPr>
          <a:lstStyle/>
          <a:p>
            <a:pPr algn="ctr">
              <a:lnSpc>
                <a:spcPct val="100000"/>
              </a:lnSpc>
            </a:pPr>
            <a:r>
              <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03</a:t>
            </a:r>
            <a:endPar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 name="Docer Falling Dust PPT demo 1"/>
          <p:cNvSpPr/>
          <p:nvPr>
            <p:custDataLst>
              <p:tags r:id="rId14"/>
            </p:custDataLst>
          </p:nvPr>
        </p:nvSpPr>
        <p:spPr bwMode="auto">
          <a:xfrm rot="16200000">
            <a:off x="7535928" y="2336504"/>
            <a:ext cx="633600" cy="633600"/>
          </a:xfrm>
          <a:prstGeom prst="ellipse">
            <a:avLst/>
          </a:prstGeom>
          <a:gradFill>
            <a:gsLst>
              <a:gs pos="1000">
                <a:schemeClr val="accent1"/>
              </a:gs>
              <a:gs pos="100000">
                <a:schemeClr val="accent3"/>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en-US" altLang="zh-CN" sz="4800">
              <a:solidFill>
                <a:schemeClr val="bg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4" name="Docer Falling Dust PPT demo 8"/>
          <p:cNvSpPr/>
          <p:nvPr>
            <p:custDataLst>
              <p:tags r:id="rId15"/>
            </p:custDataLst>
          </p:nvPr>
        </p:nvSpPr>
        <p:spPr>
          <a:xfrm>
            <a:off x="7558788" y="2519857"/>
            <a:ext cx="781050" cy="398780"/>
          </a:xfrm>
          <a:prstGeom prst="rect">
            <a:avLst/>
          </a:prstGeom>
        </p:spPr>
        <p:txBody>
          <a:bodyPr wrap="square">
            <a:spAutoFit/>
          </a:bodyPr>
          <a:lstStyle/>
          <a:p>
            <a:pPr algn="ctr">
              <a:lnSpc>
                <a:spcPct val="100000"/>
              </a:lnSpc>
            </a:pPr>
            <a:r>
              <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04</a:t>
            </a:r>
            <a:endPar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26" name="Docer Falling Dust PPT demo 1"/>
          <p:cNvSpPr/>
          <p:nvPr>
            <p:custDataLst>
              <p:tags r:id="rId16"/>
            </p:custDataLst>
          </p:nvPr>
        </p:nvSpPr>
        <p:spPr bwMode="auto">
          <a:xfrm rot="16200000">
            <a:off x="7542132" y="3105215"/>
            <a:ext cx="633600" cy="633600"/>
          </a:xfrm>
          <a:prstGeom prst="ellipse">
            <a:avLst/>
          </a:prstGeom>
          <a:gradFill>
            <a:gsLst>
              <a:gs pos="100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en-US" altLang="zh-CN" sz="4800">
              <a:solidFill>
                <a:schemeClr val="bg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28" name="Docer Falling Dust PPT demo 8"/>
          <p:cNvSpPr/>
          <p:nvPr>
            <p:custDataLst>
              <p:tags r:id="rId17"/>
            </p:custDataLst>
          </p:nvPr>
        </p:nvSpPr>
        <p:spPr>
          <a:xfrm>
            <a:off x="7553229" y="3281241"/>
            <a:ext cx="781050" cy="398780"/>
          </a:xfrm>
          <a:prstGeom prst="rect">
            <a:avLst/>
          </a:prstGeom>
        </p:spPr>
        <p:txBody>
          <a:bodyPr wrap="square">
            <a:spAutoFit/>
          </a:bodyPr>
          <a:lstStyle/>
          <a:p>
            <a:pPr algn="ctr">
              <a:lnSpc>
                <a:spcPct val="100000"/>
              </a:lnSpc>
            </a:pPr>
            <a:r>
              <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05</a:t>
            </a:r>
            <a:endPar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1" name="Docer Falling Dust PPT demo 1"/>
          <p:cNvSpPr/>
          <p:nvPr>
            <p:custDataLst>
              <p:tags r:id="rId18"/>
            </p:custDataLst>
          </p:nvPr>
        </p:nvSpPr>
        <p:spPr bwMode="auto">
          <a:xfrm rot="16200000">
            <a:off x="7553229" y="3819549"/>
            <a:ext cx="633600" cy="633600"/>
          </a:xfrm>
          <a:prstGeom prst="ellipse">
            <a:avLst/>
          </a:prstGeom>
          <a:gradFill>
            <a:gsLst>
              <a:gs pos="1000">
                <a:schemeClr val="accent1"/>
              </a:gs>
              <a:gs pos="100000">
                <a:schemeClr val="accent3"/>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en-US" altLang="zh-CN" sz="4800">
              <a:solidFill>
                <a:schemeClr val="bg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32" name="Docer Falling Dust PPT demo 8"/>
          <p:cNvSpPr/>
          <p:nvPr>
            <p:custDataLst>
              <p:tags r:id="rId19"/>
            </p:custDataLst>
          </p:nvPr>
        </p:nvSpPr>
        <p:spPr>
          <a:xfrm>
            <a:off x="7569390" y="4043081"/>
            <a:ext cx="781050" cy="398780"/>
          </a:xfrm>
          <a:prstGeom prst="rect">
            <a:avLst/>
          </a:prstGeom>
        </p:spPr>
        <p:txBody>
          <a:bodyPr wrap="square">
            <a:spAutoFit/>
          </a:bodyPr>
          <a:lstStyle/>
          <a:p>
            <a:pPr algn="ctr">
              <a:lnSpc>
                <a:spcPct val="100000"/>
              </a:lnSpc>
            </a:pPr>
            <a:r>
              <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06</a:t>
            </a:r>
            <a:endPar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5" name="Docer Falling Dust PPT demo 9"/>
          <p:cNvSpPr/>
          <p:nvPr>
            <p:custDataLst>
              <p:tags r:id="rId20"/>
            </p:custDataLst>
          </p:nvPr>
        </p:nvSpPr>
        <p:spPr>
          <a:xfrm>
            <a:off x="8189502" y="2380330"/>
            <a:ext cx="2689225" cy="430824"/>
          </a:xfrm>
          <a:prstGeom prst="rect">
            <a:avLst/>
          </a:prstGeom>
        </p:spPr>
        <p:txBody>
          <a:bodyPr wrap="square">
            <a:spAutoFit/>
          </a:bodyPr>
          <a:lstStyle/>
          <a:p>
            <a:pPr algn="l">
              <a:lnSpc>
                <a:spcPct val="120000"/>
              </a:lnSpc>
            </a:pPr>
            <a:r>
              <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寻医问药网相关信息</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8" name="Docer Falling Dust PPT demo 9"/>
          <p:cNvSpPr/>
          <p:nvPr>
            <p:custDataLst>
              <p:tags r:id="rId21"/>
            </p:custDataLst>
          </p:nvPr>
        </p:nvSpPr>
        <p:spPr>
          <a:xfrm>
            <a:off x="1323945" y="4020821"/>
            <a:ext cx="2359797" cy="430824"/>
          </a:xfrm>
          <a:prstGeom prst="rect">
            <a:avLst/>
          </a:prstGeom>
        </p:spPr>
        <p:txBody>
          <a:bodyPr wrap="square">
            <a:spAutoFit/>
          </a:bodyPr>
          <a:lstStyle/>
          <a:p>
            <a:pPr algn="r">
              <a:lnSpc>
                <a:spcPct val="120000"/>
              </a:lnSpc>
            </a:pPr>
            <a:r>
              <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兜底方案</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40" name="Docer Falling Dust PPT demo 9"/>
          <p:cNvSpPr/>
          <p:nvPr>
            <p:custDataLst>
              <p:tags r:id="rId22"/>
            </p:custDataLst>
          </p:nvPr>
        </p:nvSpPr>
        <p:spPr>
          <a:xfrm>
            <a:off x="8250418" y="3920936"/>
            <a:ext cx="2359797" cy="430824"/>
          </a:xfrm>
          <a:prstGeom prst="rect">
            <a:avLst/>
          </a:prstGeom>
        </p:spPr>
        <p:txBody>
          <a:bodyPr wrap="square">
            <a:spAutoFit/>
          </a:bodyPr>
          <a:lstStyle/>
          <a:p>
            <a:pPr algn="l">
              <a:lnSpc>
                <a:spcPct val="120000"/>
              </a:lnSpc>
            </a:pPr>
            <a:r>
              <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实时信息</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42" name="Docer Falling Dust PPT demo 9"/>
          <p:cNvSpPr/>
          <p:nvPr>
            <p:custDataLst>
              <p:tags r:id="rId23"/>
            </p:custDataLst>
          </p:nvPr>
        </p:nvSpPr>
        <p:spPr>
          <a:xfrm>
            <a:off x="2265575" y="3249197"/>
            <a:ext cx="2359797" cy="430824"/>
          </a:xfrm>
          <a:prstGeom prst="rect">
            <a:avLst/>
          </a:prstGeom>
        </p:spPr>
        <p:txBody>
          <a:bodyPr wrap="square">
            <a:spAutoFit/>
          </a:bodyPr>
          <a:lstStyle/>
          <a:p>
            <a:pPr algn="r">
              <a:lnSpc>
                <a:spcPct val="120000"/>
              </a:lnSpc>
            </a:pPr>
            <a:r>
              <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NER-&gt;</a:t>
            </a:r>
            <a:r>
              <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知识图谱</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44" name="Docer Falling Dust PPT demo 9"/>
          <p:cNvSpPr/>
          <p:nvPr>
            <p:custDataLst>
              <p:tags r:id="rId24"/>
            </p:custDataLst>
          </p:nvPr>
        </p:nvSpPr>
        <p:spPr>
          <a:xfrm>
            <a:off x="8250418" y="3216778"/>
            <a:ext cx="2359797" cy="430824"/>
          </a:xfrm>
          <a:prstGeom prst="rect">
            <a:avLst/>
          </a:prstGeom>
        </p:spPr>
        <p:txBody>
          <a:bodyPr wrap="square">
            <a:spAutoFit/>
          </a:bodyPr>
          <a:lstStyle/>
          <a:p>
            <a:pPr algn="l">
              <a:lnSpc>
                <a:spcPct val="120000"/>
              </a:lnSpc>
            </a:pPr>
            <a:r>
              <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具体问诊信息</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5" name="Docer Falling Dust PPT demo 1"/>
          <p:cNvSpPr/>
          <p:nvPr>
            <p:custDataLst>
              <p:tags r:id="rId25"/>
            </p:custDataLst>
          </p:nvPr>
        </p:nvSpPr>
        <p:spPr bwMode="auto">
          <a:xfrm rot="16200000">
            <a:off x="5671185" y="1126256"/>
            <a:ext cx="1661160" cy="1661160"/>
          </a:xfrm>
          <a:prstGeom prst="ellipse">
            <a:avLst/>
          </a:prstGeom>
          <a:gradFill>
            <a:gsLst>
              <a:gs pos="1000">
                <a:schemeClr val="accent1"/>
              </a:gs>
              <a:gs pos="100000">
                <a:schemeClr val="accent3"/>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en-US" altLang="zh-CN" sz="4800">
              <a:solidFill>
                <a:schemeClr val="bg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9" name="Docer Falling Dust PPT demo 1"/>
          <p:cNvSpPr/>
          <p:nvPr>
            <p:custDataLst>
              <p:tags r:id="rId26"/>
            </p:custDataLst>
          </p:nvPr>
        </p:nvSpPr>
        <p:spPr bwMode="auto">
          <a:xfrm flipH="1">
            <a:off x="346393" y="947821"/>
            <a:ext cx="2018030" cy="2018030"/>
          </a:xfrm>
          <a:prstGeom prst="ellipse">
            <a:avLst/>
          </a:prstGeom>
          <a:ln w="19050" cmpd="sng">
            <a:gradFill>
              <a:gsLst>
                <a:gs pos="0">
                  <a:schemeClr val="accent1">
                    <a:lumMod val="5000"/>
                    <a:lumOff val="95000"/>
                    <a:alpha val="0"/>
                  </a:schemeClr>
                </a:gs>
                <a:gs pos="65000">
                  <a:schemeClr val="bg1">
                    <a:lumMod val="75000"/>
                  </a:schemeClr>
                </a:gs>
              </a:gsLst>
              <a:lin ang="0" scaled="1"/>
            </a:gra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bg1"/>
              </a:solidFill>
              <a:cs typeface="汉仪旗黑-55简" panose="00020600040101010101" charset="-128"/>
              <a:sym typeface="+mn-ea"/>
            </a:endParaRPr>
          </a:p>
        </p:txBody>
      </p:sp>
      <p:sp>
        <p:nvSpPr>
          <p:cNvPr id="10" name="Docer Falling Dust PPT demo 9"/>
          <p:cNvSpPr/>
          <p:nvPr>
            <p:custDataLst>
              <p:tags r:id="rId27"/>
            </p:custDataLst>
          </p:nvPr>
        </p:nvSpPr>
        <p:spPr>
          <a:xfrm>
            <a:off x="5882005" y="1486506"/>
            <a:ext cx="1238250" cy="1061766"/>
          </a:xfrm>
          <a:prstGeom prst="rect">
            <a:avLst/>
          </a:prstGeom>
        </p:spPr>
        <p:txBody>
          <a:bodyPr wrap="square">
            <a:spAutoFit/>
          </a:bodyPr>
          <a:lstStyle/>
          <a:p>
            <a:pPr algn="ctr">
              <a:lnSpc>
                <a:spcPct val="120000"/>
              </a:lnSpc>
            </a:pPr>
            <a:r>
              <a:rPr lang="zh-CN" altLang="en-US" dirty="0">
                <a:solidFill>
                  <a:schemeClr val="bg1"/>
                </a:solidFill>
                <a:latin typeface="汉仪粗宋简" panose="02010600000101010101" charset="-122"/>
                <a:ea typeface="汉仪粗宋简" panose="02010600000101010101" charset="-122"/>
                <a:cs typeface="+mn-ea"/>
                <a:sym typeface="汉仪旗黑-55简" panose="00020600040101010101" charset="-128"/>
              </a:rPr>
              <a:t>调用</a:t>
            </a:r>
            <a:r>
              <a:rPr lang="en-US" altLang="zh-CN" dirty="0">
                <a:solidFill>
                  <a:schemeClr val="bg1"/>
                </a:solidFill>
                <a:latin typeface="汉仪粗宋简" panose="02010600000101010101" charset="-122"/>
                <a:ea typeface="汉仪粗宋简" panose="02010600000101010101" charset="-122"/>
                <a:cs typeface="+mn-ea"/>
                <a:sym typeface="汉仪旗黑-55简" panose="00020600040101010101" charset="-128"/>
              </a:rPr>
              <a:t>LLM</a:t>
            </a:r>
            <a:r>
              <a:rPr lang="zh-CN" altLang="en-US" dirty="0">
                <a:solidFill>
                  <a:schemeClr val="bg1"/>
                </a:solidFill>
                <a:latin typeface="汉仪粗宋简" panose="02010600000101010101" charset="-122"/>
                <a:ea typeface="汉仪粗宋简" panose="02010600000101010101" charset="-122"/>
                <a:cs typeface="+mn-ea"/>
                <a:sym typeface="汉仪旗黑-55简" panose="00020600040101010101" charset="-128"/>
              </a:rPr>
              <a:t>进行总结回答</a:t>
            </a:r>
            <a:endParaRPr lang="zh-CN" altLang="en-US"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3" name="文本框 12"/>
          <p:cNvSpPr txBox="1"/>
          <p:nvPr/>
        </p:nvSpPr>
        <p:spPr>
          <a:xfrm>
            <a:off x="1306058" y="540329"/>
            <a:ext cx="3805990" cy="646331"/>
          </a:xfrm>
          <a:prstGeom prst="rect">
            <a:avLst/>
          </a:prstGeom>
          <a:noFill/>
        </p:spPr>
        <p:txBody>
          <a:bodyPr wrap="square" rtlCol="0">
            <a:spAutoFit/>
          </a:bodyPr>
          <a:lstStyle/>
          <a:p>
            <a:r>
              <a:rPr lang="zh-CN" altLang="en-US" sz="1800" dirty="0">
                <a:solidFill>
                  <a:schemeClr val="bg1"/>
                </a:solidFill>
                <a:latin typeface="汉仪旗黑-55简" panose="00020600040101010101" charset="-128"/>
                <a:cs typeface="汉仪旗黑-55简" panose="00020600040101010101" charset="-128"/>
                <a:sym typeface="汉仪旗黑-55简" panose="00020600040101010101" charset="-128"/>
              </a:rPr>
              <a:t>调用开源模型作为</a:t>
            </a:r>
            <a:r>
              <a:rPr lang="en-US" altLang="zh-CN" sz="1800" dirty="0">
                <a:solidFill>
                  <a:schemeClr val="bg1"/>
                </a:solidFill>
                <a:latin typeface="汉仪旗黑-55简" panose="00020600040101010101" charset="-128"/>
                <a:cs typeface="汉仪旗黑-55简" panose="00020600040101010101" charset="-128"/>
                <a:sym typeface="汉仪旗黑-55简" panose="00020600040101010101" charset="-128"/>
              </a:rPr>
              <a:t>Agent</a:t>
            </a:r>
            <a:r>
              <a:rPr lang="zh-CN" altLang="en-US" sz="1800" dirty="0">
                <a:solidFill>
                  <a:schemeClr val="bg1"/>
                </a:solidFill>
                <a:latin typeface="汉仪旗黑-55简" panose="00020600040101010101" charset="-128"/>
                <a:cs typeface="汉仪旗黑-55简" panose="00020600040101010101" charset="-128"/>
                <a:sym typeface="汉仪旗黑-55简" panose="00020600040101010101" charset="-128"/>
              </a:rPr>
              <a:t>的大脑</a:t>
            </a:r>
            <a:endParaRPr lang="en-US" altLang="zh-CN" sz="1800" dirty="0">
              <a:solidFill>
                <a:schemeClr val="bg1"/>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a:p>
            <a:endParaRPr lang="zh-CN" altLang="en-US" dirty="0"/>
          </a:p>
        </p:txBody>
      </p:sp>
      <p:sp>
        <p:nvSpPr>
          <p:cNvPr id="27" name="文本框 26"/>
          <p:cNvSpPr txBox="1"/>
          <p:nvPr/>
        </p:nvSpPr>
        <p:spPr>
          <a:xfrm>
            <a:off x="791891" y="1590425"/>
            <a:ext cx="1333181" cy="646331"/>
          </a:xfrm>
          <a:prstGeom prst="rect">
            <a:avLst/>
          </a:prstGeom>
          <a:noFill/>
        </p:spPr>
        <p:txBody>
          <a:bodyPr wrap="square" rtlCol="0">
            <a:spAutoFit/>
          </a:bodyPr>
          <a:lstStyle/>
          <a:p>
            <a:r>
              <a:rPr lang="zh-CN" altLang="en-US" dirty="0">
                <a:solidFill>
                  <a:schemeClr val="bg1"/>
                </a:solidFill>
                <a:latin typeface="汉仪粗宋简" panose="02010600000101010101" charset="-122"/>
                <a:ea typeface="汉仪粗宋简" panose="02010600000101010101" charset="-122"/>
                <a:cs typeface="+mn-ea"/>
              </a:rPr>
              <a:t>经过初步处理的数据</a:t>
            </a:r>
            <a:endParaRPr lang="zh-CN" altLang="en-US" dirty="0">
              <a:solidFill>
                <a:schemeClr val="bg1"/>
              </a:solidFill>
              <a:latin typeface="汉仪粗宋简" panose="02010600000101010101" charset="-122"/>
              <a:ea typeface="汉仪粗宋简" panose="02010600000101010101"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1+#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1+#ppt_w/2"/>
                                          </p:val>
                                        </p:tav>
                                        <p:tav tm="100000">
                                          <p:val>
                                            <p:strVal val="#ppt_x"/>
                                          </p:val>
                                        </p:tav>
                                      </p:tavLst>
                                    </p:anim>
                                    <p:anim calcmode="lin" valueType="num">
                                      <p:cBhvr additive="base">
                                        <p:cTn id="20" dur="500" fill="hold"/>
                                        <p:tgtEl>
                                          <p:spTgt spid="4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1+#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1+#ppt_w/2"/>
                                          </p:val>
                                        </p:tav>
                                        <p:tav tm="100000">
                                          <p:val>
                                            <p:strVal val="#ppt_x"/>
                                          </p:val>
                                        </p:tav>
                                      </p:tavLst>
                                    </p:anim>
                                    <p:anim calcmode="lin" valueType="num">
                                      <p:cBhvr additive="base">
                                        <p:cTn id="28" dur="500" fill="hold"/>
                                        <p:tgtEl>
                                          <p:spTgt spid="4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35" grpId="0"/>
      <p:bldP spid="38" grpId="0"/>
      <p:bldP spid="40" grpId="0"/>
      <p:bldP spid="42" grpId="0"/>
      <p:bldP spid="4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9" name="Picture 3" descr="C:\Users\Administrator\Desktop\微立体创业计划\005.png"/>
          <p:cNvPicPr>
            <a:picLocks noChangeAspect="1" noChangeArrowheads="1"/>
          </p:cNvPicPr>
          <p:nvPr userDrawn="1">
            <p:custDataLst>
              <p:tags r:id="rId2"/>
            </p:custDataLst>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786" y="35536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0" name="Picture 4" descr="C:\Users\Administrator\Desktop\微立体创业计划\004.png"/>
          <p:cNvPicPr>
            <a:picLocks noChangeAspect="1" noChangeArrowheads="1"/>
          </p:cNvPicPr>
          <p:nvPr userDrawn="1">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622932" y="36785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1" name="文本框 20"/>
          <p:cNvSpPr txBox="1"/>
          <p:nvPr>
            <p:custDataLst>
              <p:tags r:id="rId6"/>
            </p:custDataLst>
          </p:nvPr>
        </p:nvSpPr>
        <p:spPr>
          <a:xfrm>
            <a:off x="1278890" y="431165"/>
            <a:ext cx="4638675" cy="461665"/>
          </a:xfrm>
          <a:prstGeom prst="rect">
            <a:avLst/>
          </a:prstGeom>
          <a:noFill/>
        </p:spPr>
        <p:txBody>
          <a:bodyPr wrap="square" rtlCol="0">
            <a:spAutoFit/>
          </a:bodyPr>
          <a:lstStyle/>
          <a:p>
            <a:r>
              <a:rPr lang="en-US" altLang="zh-CN" sz="2400" dirty="0">
                <a:solidFill>
                  <a:schemeClr val="bg1"/>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rPr>
              <a:t>SUMMARY_MESSAGE</a:t>
            </a:r>
            <a:endParaRPr lang="en-US" altLang="zh-CN" sz="2400" dirty="0">
              <a:solidFill>
                <a:schemeClr val="bg1"/>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p:txBody>
      </p:sp>
      <p:cxnSp>
        <p:nvCxnSpPr>
          <p:cNvPr id="17" name="Docer Falling Dust PPT demo 8"/>
          <p:cNvCxnSpPr/>
          <p:nvPr>
            <p:custDataLst>
              <p:tags r:id="rId7"/>
            </p:custDataLst>
          </p:nvPr>
        </p:nvCxnSpPr>
        <p:spPr>
          <a:xfrm flipH="1" flipV="1">
            <a:off x="5337175" y="3689272"/>
            <a:ext cx="1800000" cy="1270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2" name="Docer Falling Dust PPT demo 8"/>
          <p:cNvSpPr/>
          <p:nvPr>
            <p:custDataLst>
              <p:tags r:id="rId8"/>
            </p:custDataLst>
          </p:nvPr>
        </p:nvSpPr>
        <p:spPr bwMode="auto">
          <a:xfrm>
            <a:off x="4523740" y="3225722"/>
            <a:ext cx="927100" cy="927100"/>
          </a:xfrm>
          <a:prstGeom prst="ellipse">
            <a:avLst/>
          </a:prstGeom>
          <a:gradFill>
            <a:gsLst>
              <a:gs pos="1000">
                <a:schemeClr val="accent1"/>
              </a:gs>
              <a:gs pos="100000">
                <a:schemeClr val="accent3"/>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lt1"/>
                </a:solidFill>
                <a:latin typeface="汉仪雅酷黑 65W" panose="020B0604020202020204" charset="-122"/>
                <a:ea typeface="汉仪雅酷黑 65W" panose="020B0604020202020204" charset="-122"/>
                <a:cs typeface="汉仪旗黑-55简" panose="00020600040101010101" charset="-128"/>
                <a:sym typeface="+mn-ea"/>
              </a:rPr>
              <a:t>02</a:t>
            </a:r>
            <a:endParaRPr lang="zh-CN" altLang="en-US" sz="2400">
              <a:solidFill>
                <a:schemeClr val="lt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44" name="Docer Falling Dust PPT demo 8"/>
          <p:cNvSpPr/>
          <p:nvPr>
            <p:custDataLst>
              <p:tags r:id="rId9"/>
            </p:custDataLst>
          </p:nvPr>
        </p:nvSpPr>
        <p:spPr>
          <a:xfrm rot="10609986" flipH="1">
            <a:off x="5431737" y="3507980"/>
            <a:ext cx="415290" cy="362585"/>
          </a:xfrm>
          <a:prstGeom prst="notchedRightArrow">
            <a:avLst/>
          </a:prstGeom>
          <a:gradFill>
            <a:gsLst>
              <a:gs pos="0">
                <a:schemeClr val="accent1">
                  <a:lumMod val="5000"/>
                  <a:lumOff val="95000"/>
                  <a:alpha val="0"/>
                </a:schemeClr>
              </a:gs>
              <a:gs pos="7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bg1"/>
              </a:solidFill>
              <a:cs typeface="汉仪旗黑-55简" panose="00020600040101010101" charset="-128"/>
              <a:sym typeface="+mn-ea"/>
            </a:endParaRPr>
          </a:p>
        </p:txBody>
      </p:sp>
      <p:sp>
        <p:nvSpPr>
          <p:cNvPr id="46" name="Docer Falling Dust PPT demo 8"/>
          <p:cNvSpPr/>
          <p:nvPr>
            <p:custDataLst>
              <p:tags r:id="rId10"/>
            </p:custDataLst>
          </p:nvPr>
        </p:nvSpPr>
        <p:spPr bwMode="auto">
          <a:xfrm>
            <a:off x="7294166" y="3281039"/>
            <a:ext cx="927100" cy="927100"/>
          </a:xfrm>
          <a:prstGeom prst="ellipse">
            <a:avLst/>
          </a:prstGeom>
          <a:gradFill>
            <a:gsLst>
              <a:gs pos="100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a:solidFill>
                  <a:schemeClr val="lt1"/>
                </a:solidFill>
                <a:latin typeface="汉仪雅酷黑 65W" panose="020B0604020202020204" charset="-122"/>
                <a:ea typeface="汉仪雅酷黑 65W" panose="020B0604020202020204" charset="-122"/>
                <a:cs typeface="汉仪旗黑-55简" panose="00020600040101010101" charset="-128"/>
                <a:sym typeface="+mn-ea"/>
              </a:rPr>
              <a:t>03</a:t>
            </a:r>
            <a:endParaRPr lang="zh-CN" altLang="en-US" sz="2400">
              <a:solidFill>
                <a:schemeClr val="lt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84" name="Docer Falling Dust PPT demo 8"/>
          <p:cNvSpPr/>
          <p:nvPr>
            <p:custDataLst>
              <p:tags r:id="rId11"/>
            </p:custDataLst>
          </p:nvPr>
        </p:nvSpPr>
        <p:spPr>
          <a:xfrm rot="10800000" flipH="1">
            <a:off x="2933701" y="3483927"/>
            <a:ext cx="415290" cy="362585"/>
          </a:xfrm>
          <a:prstGeom prst="notchedRightArrow">
            <a:avLst/>
          </a:prstGeom>
          <a:gradFill>
            <a:gsLst>
              <a:gs pos="0">
                <a:schemeClr val="accent1">
                  <a:lumMod val="5000"/>
                  <a:lumOff val="95000"/>
                  <a:alpha val="0"/>
                </a:schemeClr>
              </a:gs>
              <a:gs pos="7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bg1"/>
              </a:solidFill>
              <a:cs typeface="汉仪旗黑-55简" panose="00020600040101010101" charset="-128"/>
              <a:sym typeface="+mn-ea"/>
            </a:endParaRPr>
          </a:p>
        </p:txBody>
      </p:sp>
      <p:sp>
        <p:nvSpPr>
          <p:cNvPr id="85" name="Docer Falling Dust PPT demo 8"/>
          <p:cNvSpPr/>
          <p:nvPr>
            <p:custDataLst>
              <p:tags r:id="rId12"/>
            </p:custDataLst>
          </p:nvPr>
        </p:nvSpPr>
        <p:spPr bwMode="auto">
          <a:xfrm>
            <a:off x="2069148" y="3225722"/>
            <a:ext cx="927100" cy="927100"/>
          </a:xfrm>
          <a:prstGeom prst="ellipse">
            <a:avLst/>
          </a:prstGeom>
          <a:gradFill>
            <a:gsLst>
              <a:gs pos="100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400" dirty="0">
                <a:solidFill>
                  <a:schemeClr val="lt1"/>
                </a:solidFill>
                <a:latin typeface="汉仪雅酷黑 65W" panose="020B0604020202020204" charset="-122"/>
                <a:ea typeface="汉仪雅酷黑 65W" panose="020B0604020202020204" charset="-122"/>
                <a:cs typeface="汉仪旗黑-55简" panose="00020600040101010101" charset="-128"/>
                <a:sym typeface="+mn-ea"/>
              </a:rPr>
              <a:t>01</a:t>
            </a:r>
            <a:endParaRPr lang="zh-CN" altLang="en-US" sz="2400" dirty="0">
              <a:solidFill>
                <a:schemeClr val="lt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2" name="Docer Falling Dust PPT demo 8"/>
          <p:cNvSpPr/>
          <p:nvPr>
            <p:custDataLst>
              <p:tags r:id="rId13"/>
            </p:custDataLst>
          </p:nvPr>
        </p:nvSpPr>
        <p:spPr>
          <a:xfrm>
            <a:off x="2934790" y="3086897"/>
            <a:ext cx="1953895" cy="398780"/>
          </a:xfrm>
          <a:prstGeom prst="rect">
            <a:avLst/>
          </a:prstGeom>
        </p:spPr>
        <p:txBody>
          <a:bodyPr wrap="square">
            <a:spAutoFit/>
          </a:bodyPr>
          <a:lstStyle/>
          <a:p>
            <a:pPr algn="l">
              <a:lnSpc>
                <a:spcPct val="100000"/>
              </a:lnSpc>
            </a:pPr>
            <a:r>
              <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设置</a:t>
            </a:r>
            <a:r>
              <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Prompt</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8" name="Docer Falling Dust PPT demo 8"/>
          <p:cNvSpPr/>
          <p:nvPr>
            <p:custDataLst>
              <p:tags r:id="rId14"/>
            </p:custDataLst>
          </p:nvPr>
        </p:nvSpPr>
        <p:spPr>
          <a:xfrm>
            <a:off x="5700636" y="2879427"/>
            <a:ext cx="1953895" cy="1015663"/>
          </a:xfrm>
          <a:prstGeom prst="rect">
            <a:avLst/>
          </a:prstGeom>
        </p:spPr>
        <p:txBody>
          <a:bodyPr wrap="square">
            <a:spAutoFit/>
          </a:bodyPr>
          <a:lstStyle/>
          <a:p>
            <a:r>
              <a:rPr lang="en-US" altLang="zh-CN" sz="2000" dirty="0">
                <a:solidFill>
                  <a:schemeClr val="bg1"/>
                </a:solidFill>
                <a:latin typeface="汉仪粗宋简" panose="02010600000101010101" charset="-122"/>
                <a:ea typeface="汉仪粗宋简" panose="02010600000101010101" charset="-122"/>
                <a:cs typeface="+mn-ea"/>
              </a:rPr>
              <a:t>SUMMARY_PROMPT_TPL</a:t>
            </a:r>
            <a:endParaRPr lang="en-US" altLang="zh-CN" sz="2000" dirty="0">
              <a:solidFill>
                <a:schemeClr val="bg1"/>
              </a:solidFill>
              <a:latin typeface="汉仪粗宋简" panose="02010600000101010101" charset="-122"/>
              <a:ea typeface="汉仪粗宋简" panose="02010600000101010101" charset="-122"/>
              <a:cs typeface="+mn-ea"/>
            </a:endParaRPr>
          </a:p>
          <a:p>
            <a:pPr algn="l">
              <a:lnSpc>
                <a:spcPct val="100000"/>
              </a:lnSpc>
            </a:pP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2" name="Docer Falling Dust PPT demo 8"/>
          <p:cNvSpPr/>
          <p:nvPr>
            <p:custDataLst>
              <p:tags r:id="rId15"/>
            </p:custDataLst>
          </p:nvPr>
        </p:nvSpPr>
        <p:spPr>
          <a:xfrm>
            <a:off x="8221266" y="2927096"/>
            <a:ext cx="2308225" cy="707886"/>
          </a:xfrm>
          <a:prstGeom prst="rect">
            <a:avLst/>
          </a:prstGeom>
        </p:spPr>
        <p:txBody>
          <a:bodyPr wrap="square">
            <a:spAutoFit/>
          </a:bodyPr>
          <a:lstStyle/>
          <a:p>
            <a:pPr algn="l">
              <a:lnSpc>
                <a:spcPct val="100000"/>
              </a:lnSpc>
            </a:pPr>
            <a:r>
              <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读取历史问题的前两条</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15" name="Docer Falling Dust PPT demo 8"/>
          <p:cNvCxnSpPr/>
          <p:nvPr>
            <p:custDataLst>
              <p:tags r:id="rId16"/>
            </p:custDataLst>
          </p:nvPr>
        </p:nvCxnSpPr>
        <p:spPr>
          <a:xfrm flipH="1" flipV="1">
            <a:off x="2489200" y="3665220"/>
            <a:ext cx="1800000" cy="1270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3" name="Docer Falling Dust PPT demo 8"/>
          <p:cNvSpPr/>
          <p:nvPr>
            <p:custDataLst>
              <p:tags r:id="rId17"/>
            </p:custDataLst>
          </p:nvPr>
        </p:nvSpPr>
        <p:spPr>
          <a:xfrm>
            <a:off x="1056006" y="1536304"/>
            <a:ext cx="2855732" cy="461665"/>
          </a:xfrm>
          <a:prstGeom prst="rect">
            <a:avLst/>
          </a:prstGeom>
        </p:spPr>
        <p:txBody>
          <a:bodyPr wrap="square">
            <a:spAutoFit/>
          </a:bodyPr>
          <a:lstStyle/>
          <a:p>
            <a:pPr algn="l">
              <a:lnSpc>
                <a:spcPct val="100000"/>
              </a:lnSpc>
            </a:pPr>
            <a:r>
              <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rPr>
              <a:t>总结提炼用户问题</a:t>
            </a:r>
            <a:endPar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24" name="Docer Falling Dust PPT demo 8"/>
          <p:cNvCxnSpPr/>
          <p:nvPr>
            <p:custDataLst>
              <p:tags r:id="rId18"/>
            </p:custDataLst>
          </p:nvPr>
        </p:nvCxnSpPr>
        <p:spPr bwMode="auto">
          <a:xfrm>
            <a:off x="1618390" y="2111375"/>
            <a:ext cx="990600" cy="7620"/>
          </a:xfrm>
          <a:prstGeom prst="line">
            <a:avLst/>
          </a:prstGeom>
          <a:ln w="25400">
            <a:gradFill>
              <a:gsLst>
                <a:gs pos="0">
                  <a:schemeClr val="bg1">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椭圆 12"/>
          <p:cNvSpPr/>
          <p:nvPr>
            <p:custDataLst>
              <p:tags r:id="rId2"/>
            </p:custDataLst>
          </p:nvPr>
        </p:nvSpPr>
        <p:spPr>
          <a:xfrm>
            <a:off x="5371465" y="1506220"/>
            <a:ext cx="1449070" cy="1449070"/>
          </a:xfrm>
          <a:prstGeom prst="ellipse">
            <a:avLst/>
          </a:prstGeom>
          <a:gradFill>
            <a:gsLst>
              <a:gs pos="1000">
                <a:schemeClr val="accent1"/>
              </a:gs>
              <a:gs pos="100000">
                <a:schemeClr val="accent3"/>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4800">
                <a:latin typeface="汉仪粗宋简" panose="02010600000101010101" charset="-122"/>
                <a:ea typeface="汉仪粗宋简" panose="02010600000101010101" charset="-122"/>
                <a:cs typeface="汉仪旗黑-55简" panose="00020600040101010101" charset="-128"/>
                <a:sym typeface="+mn-lt"/>
              </a:rPr>
              <a:t>4</a:t>
            </a:r>
            <a:endParaRPr lang="en-US" altLang="zh-CN" sz="4800">
              <a:latin typeface="汉仪粗宋简" panose="02010600000101010101" charset="-122"/>
              <a:ea typeface="汉仪粗宋简" panose="02010600000101010101" charset="-122"/>
              <a:cs typeface="汉仪旗黑-55简" panose="00020600040101010101" charset="-128"/>
              <a:sym typeface="+mn-lt"/>
            </a:endParaRPr>
          </a:p>
        </p:txBody>
      </p:sp>
      <p:sp>
        <p:nvSpPr>
          <p:cNvPr id="14" name="文本框 13"/>
          <p:cNvSpPr txBox="1"/>
          <p:nvPr>
            <p:custDataLst>
              <p:tags r:id="rId3"/>
            </p:custDataLst>
          </p:nvPr>
        </p:nvSpPr>
        <p:spPr>
          <a:xfrm>
            <a:off x="3961130" y="3089275"/>
            <a:ext cx="7181215" cy="768350"/>
          </a:xfrm>
          <a:prstGeom prst="rect">
            <a:avLst/>
          </a:prstGeom>
          <a:noFill/>
        </p:spPr>
        <p:txBody>
          <a:bodyPr wrap="square" rtlCol="0">
            <a:spAutoFit/>
          </a:bodyPr>
          <a:lstStyle/>
          <a:p>
            <a:pPr algn="l"/>
            <a:r>
              <a:rPr lang="zh-CN" altLang="en-US" sz="4400" dirty="0">
                <a:solidFill>
                  <a:schemeClr val="bg1"/>
                </a:solidFill>
                <a:latin typeface="汉仪雅酷黑 65W" panose="020B0604020202020204" charset="-122"/>
                <a:ea typeface="汉仪雅酷黑 65W" panose="020B0604020202020204" charset="-122"/>
                <a:cs typeface="+mn-ea"/>
                <a:sym typeface="+mn-lt"/>
              </a:rPr>
              <a:t>项目实训心得总结</a:t>
            </a:r>
            <a:endParaRPr lang="zh-CN" altLang="en-US" sz="4400" dirty="0">
              <a:solidFill>
                <a:schemeClr val="bg1"/>
              </a:solidFill>
              <a:latin typeface="汉仪雅酷黑 65W" panose="020B0604020202020204" charset="-122"/>
              <a:ea typeface="汉仪雅酷黑 65W" panose="020B060402020202020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9" name="Picture 3" descr="C:\Users\Administrator\Desktop\微立体创业计划\005.png"/>
          <p:cNvPicPr>
            <a:picLocks noChangeAspect="1" noChangeArrowheads="1"/>
          </p:cNvPicPr>
          <p:nvPr userDrawn="1">
            <p:custDataLst>
              <p:tags r:id="rId2"/>
            </p:custDataLst>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786" y="35536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0" name="Picture 4" descr="C:\Users\Administrator\Desktop\微立体创业计划\004.png"/>
          <p:cNvPicPr>
            <a:picLocks noChangeAspect="1" noChangeArrowheads="1"/>
          </p:cNvPicPr>
          <p:nvPr userDrawn="1">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622932" y="36785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1" name="文本框 20"/>
          <p:cNvSpPr txBox="1"/>
          <p:nvPr userDrawn="1">
            <p:custDataLst>
              <p:tags r:id="rId6"/>
            </p:custDataLst>
          </p:nvPr>
        </p:nvSpPr>
        <p:spPr>
          <a:xfrm>
            <a:off x="1278890" y="431165"/>
            <a:ext cx="4638675" cy="461665"/>
          </a:xfrm>
          <a:prstGeom prst="rect">
            <a:avLst/>
          </a:prstGeom>
          <a:noFill/>
        </p:spPr>
        <p:txBody>
          <a:bodyPr wrap="square" rtlCol="0">
            <a:spAutoFit/>
          </a:bodyPr>
          <a:lstStyle/>
          <a:p>
            <a:pPr algn="l"/>
            <a:r>
              <a:rPr lang="zh-CN" altLang="en-US" sz="2400" dirty="0">
                <a:solidFill>
                  <a:schemeClr val="bg1"/>
                </a:solidFill>
                <a:latin typeface="汉仪雅酷黑 65W" panose="020B0604020202020204" charset="-122"/>
                <a:ea typeface="汉仪雅酷黑 65W" panose="020B0604020202020204" charset="-122"/>
                <a:cs typeface="+mn-ea"/>
                <a:sym typeface="+mn-lt"/>
              </a:rPr>
              <a:t>人工智能项目实训心得体会</a:t>
            </a:r>
            <a:endParaRPr lang="zh-CN" altLang="en-US" sz="2400" kern="100" dirty="0">
              <a:ln w="0">
                <a:noFill/>
              </a:ln>
              <a:solidFill>
                <a:schemeClr val="bg1"/>
              </a:solidFill>
              <a:latin typeface="汉仪粗宋简" panose="02010600000101010101" charset="-122"/>
              <a:ea typeface="汉仪粗宋简" panose="02010600000101010101" charset="-122"/>
              <a:cs typeface="汉仪旗黑-55简" panose="00020600040101010101" charset="-128"/>
              <a:sym typeface="+mn-lt"/>
            </a:endParaRPr>
          </a:p>
        </p:txBody>
      </p:sp>
      <p:sp>
        <p:nvSpPr>
          <p:cNvPr id="2" name="Docer Falling Dust PPT demo 9"/>
          <p:cNvSpPr/>
          <p:nvPr>
            <p:custDataLst>
              <p:tags r:id="rId7"/>
            </p:custDataLst>
          </p:nvPr>
        </p:nvSpPr>
        <p:spPr>
          <a:xfrm>
            <a:off x="4623752" y="2038703"/>
            <a:ext cx="6058103" cy="1357488"/>
          </a:xfrm>
          <a:prstGeom prst="rect">
            <a:avLst/>
          </a:prstGeom>
        </p:spPr>
        <p:txBody>
          <a:bodyPr wrap="square">
            <a:spAutoFit/>
          </a:bodyPr>
          <a:lstStyle/>
          <a:p>
            <a:pPr>
              <a:lnSpc>
                <a:spcPct val="150000"/>
              </a:lnSpc>
            </a:pPr>
            <a:r>
              <a:rPr lang="zh-CN" altLang="en-US" sz="1400" dirty="0">
                <a:solidFill>
                  <a:schemeClr val="bg1"/>
                </a:solidFill>
                <a:latin typeface="汉仪旗黑-55简" panose="00020600040101010101" charset="-128"/>
                <a:cs typeface="+mn-ea"/>
                <a:sym typeface="汉仪旗黑-55简" panose="00020600040101010101" charset="-128"/>
              </a:rPr>
              <a:t>在</a:t>
            </a:r>
            <a:r>
              <a:rPr lang="en-US" altLang="zh-CN" sz="1400" dirty="0">
                <a:solidFill>
                  <a:schemeClr val="bg1"/>
                </a:solidFill>
                <a:latin typeface="汉仪旗黑-55简" panose="00020600040101010101" charset="-128"/>
                <a:cs typeface="+mn-ea"/>
                <a:sym typeface="汉仪旗黑-55简" panose="00020600040101010101" charset="-128"/>
              </a:rPr>
              <a:t>AI</a:t>
            </a:r>
            <a:r>
              <a:rPr lang="zh-CN" altLang="en-US" sz="1400" dirty="0">
                <a:solidFill>
                  <a:schemeClr val="bg1"/>
                </a:solidFill>
                <a:latin typeface="汉仪旗黑-55简" panose="00020600040101010101" charset="-128"/>
                <a:cs typeface="+mn-ea"/>
                <a:sym typeface="汉仪旗黑-55简" panose="00020600040101010101" charset="-128"/>
              </a:rPr>
              <a:t>大模型项目实训中，代码调优体现了细节对模型性能的巨大影响。通过系统地调整超参数、优化训练过程中的数据加载和模型架构，来进一步提升模型的效果和效率。精细的调优和不断的实验是提升大模型性能的关键，也让我们更加熟悉了如何将理论知识有效地转化为实践中的解决方案。</a:t>
            </a: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6" name="Docer Falling Dust PPT demo 8"/>
          <p:cNvSpPr/>
          <p:nvPr>
            <p:custDataLst>
              <p:tags r:id="rId8"/>
            </p:custDataLst>
          </p:nvPr>
        </p:nvSpPr>
        <p:spPr>
          <a:xfrm>
            <a:off x="5205095" y="1643716"/>
            <a:ext cx="2359797" cy="460375"/>
          </a:xfrm>
          <a:prstGeom prst="rect">
            <a:avLst/>
          </a:prstGeom>
        </p:spPr>
        <p:txBody>
          <a:bodyPr wrap="square">
            <a:spAutoFit/>
          </a:bodyPr>
          <a:lstStyle/>
          <a:p>
            <a:r>
              <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rPr>
              <a:t>模型与调优</a:t>
            </a:r>
            <a:endPar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45" name="Docer Falling Dust PPT demo"/>
          <p:cNvCxnSpPr/>
          <p:nvPr>
            <p:custDataLst>
              <p:tags r:id="rId9"/>
            </p:custDataLst>
          </p:nvPr>
        </p:nvCxnSpPr>
        <p:spPr>
          <a:xfrm>
            <a:off x="4324892" y="4088708"/>
            <a:ext cx="6480000" cy="0"/>
          </a:xfrm>
          <a:prstGeom prst="line">
            <a:avLst/>
          </a:prstGeom>
          <a:ln w="25400">
            <a:gradFill>
              <a:gsLst>
                <a:gs pos="0">
                  <a:schemeClr val="bg1">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7" name="Docer Falling Dust PPT demo 8"/>
          <p:cNvSpPr/>
          <p:nvPr>
            <p:custDataLst>
              <p:tags r:id="rId10"/>
            </p:custDataLst>
          </p:nvPr>
        </p:nvSpPr>
        <p:spPr>
          <a:xfrm>
            <a:off x="4977765" y="1091169"/>
            <a:ext cx="2359660" cy="461665"/>
          </a:xfrm>
          <a:prstGeom prst="rect">
            <a:avLst/>
          </a:prstGeom>
        </p:spPr>
        <p:txBody>
          <a:bodyPr wrap="square">
            <a:spAutoFit/>
          </a:bodyPr>
          <a:lstStyle/>
          <a:p>
            <a:pPr algn="ctr">
              <a:lnSpc>
                <a:spcPct val="100000"/>
              </a:lnSpc>
            </a:pPr>
            <a:r>
              <a:rPr lang="en-US" altLang="zh-CN" sz="2400" dirty="0">
                <a:solidFill>
                  <a:schemeClr val="bg1"/>
                </a:solidFill>
                <a:latin typeface="汉仪粗宋简" panose="02010600000101010101" charset="-122"/>
                <a:ea typeface="汉仪粗宋简" panose="02010600000101010101" charset="-122"/>
                <a:cs typeface="+mn-ea"/>
                <a:sym typeface="汉仪旗黑-55简" panose="00020600040101010101" charset="-128"/>
              </a:rPr>
              <a:t>----------</a:t>
            </a:r>
            <a:endPar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10" name="Docer Falling Dust PPT demo"/>
          <p:cNvCxnSpPr/>
          <p:nvPr>
            <p:custDataLst>
              <p:tags r:id="rId11"/>
            </p:custDataLst>
          </p:nvPr>
        </p:nvCxnSpPr>
        <p:spPr>
          <a:xfrm flipH="1">
            <a:off x="7425055" y="1312227"/>
            <a:ext cx="882015" cy="0"/>
          </a:xfrm>
          <a:prstGeom prst="line">
            <a:avLst/>
          </a:prstGeom>
          <a:ln w="25400">
            <a:gradFill>
              <a:gsLst>
                <a:gs pos="0">
                  <a:schemeClr val="bg1">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Docer Falling Dust PPT demo"/>
          <p:cNvCxnSpPr/>
          <p:nvPr>
            <p:custDataLst>
              <p:tags r:id="rId12"/>
            </p:custDataLst>
          </p:nvPr>
        </p:nvCxnSpPr>
        <p:spPr>
          <a:xfrm>
            <a:off x="4008120" y="1312862"/>
            <a:ext cx="882015" cy="0"/>
          </a:xfrm>
          <a:prstGeom prst="line">
            <a:avLst/>
          </a:prstGeom>
          <a:ln w="25400">
            <a:gradFill>
              <a:gsLst>
                <a:gs pos="0">
                  <a:schemeClr val="bg1">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23" name="Docer Falling Dust PPT demo 8"/>
          <p:cNvSpPr/>
          <p:nvPr>
            <p:custDataLst>
              <p:tags r:id="rId13"/>
            </p:custDataLst>
          </p:nvPr>
        </p:nvSpPr>
        <p:spPr>
          <a:xfrm>
            <a:off x="4623752" y="1599168"/>
            <a:ext cx="1021080" cy="583565"/>
          </a:xfrm>
          <a:prstGeom prst="rect">
            <a:avLst/>
          </a:prstGeom>
        </p:spPr>
        <p:txBody>
          <a:bodyPr wrap="square">
            <a:spAutoFit/>
          </a:bodyPr>
          <a:lstStyle/>
          <a:p>
            <a:pPr algn="l">
              <a:lnSpc>
                <a:spcPct val="100000"/>
              </a:lnSpc>
            </a:pPr>
            <a:r>
              <a:rPr lang="en-US" altLang="zh-CN" sz="3200" dirty="0">
                <a:solidFill>
                  <a:schemeClr val="bg1"/>
                </a:solidFill>
                <a:latin typeface="汉仪粗宋简" panose="02010600000101010101" charset="-122"/>
                <a:ea typeface="汉仪粗宋简" panose="02010600000101010101" charset="-122"/>
                <a:cs typeface="+mn-ea"/>
                <a:sym typeface="汉仪旗黑-55简" panose="00020600040101010101" charset="-128"/>
              </a:rPr>
              <a:t>01</a:t>
            </a:r>
            <a:endParaRPr lang="en-US" altLang="zh-CN" sz="32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2" name="Docer Falling Dust PPT demo 9"/>
          <p:cNvSpPr/>
          <p:nvPr>
            <p:custDataLst>
              <p:tags r:id="rId14"/>
            </p:custDataLst>
          </p:nvPr>
        </p:nvSpPr>
        <p:spPr>
          <a:xfrm>
            <a:off x="4581640" y="4877062"/>
            <a:ext cx="6100215" cy="711157"/>
          </a:xfrm>
          <a:prstGeom prst="rect">
            <a:avLst/>
          </a:prstGeom>
        </p:spPr>
        <p:txBody>
          <a:bodyPr wrap="square">
            <a:spAutoFit/>
          </a:bodyPr>
          <a:lstStyle/>
          <a:p>
            <a:pPr>
              <a:lnSpc>
                <a:spcPct val="150000"/>
              </a:lnSpc>
            </a:pPr>
            <a:r>
              <a:rPr lang="zh-CN" altLang="en-US" sz="1400" dirty="0">
                <a:solidFill>
                  <a:schemeClr val="bg1"/>
                </a:solidFill>
                <a:latin typeface="汉仪旗黑-55简" panose="00020600040101010101" charset="-128"/>
                <a:cs typeface="+mn-ea"/>
                <a:sym typeface="汉仪旗黑-55简" panose="00020600040101010101" charset="-128"/>
              </a:rPr>
              <a:t>在项目中我们深刻体会到技术和团队协作的重要性。面对大模型的复杂性和计算资源的挑战，我们学会了如何合理分工，积极探讨。</a:t>
            </a: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16" name="Docer Falling Dust PPT demo 8"/>
          <p:cNvSpPr/>
          <p:nvPr>
            <p:custDataLst>
              <p:tags r:id="rId15"/>
            </p:custDataLst>
          </p:nvPr>
        </p:nvSpPr>
        <p:spPr>
          <a:xfrm>
            <a:off x="5205095" y="4340626"/>
            <a:ext cx="2359797" cy="460375"/>
          </a:xfrm>
          <a:prstGeom prst="rect">
            <a:avLst/>
          </a:prstGeom>
        </p:spPr>
        <p:txBody>
          <a:bodyPr wrap="square">
            <a:spAutoFit/>
          </a:bodyPr>
          <a:lstStyle/>
          <a:p>
            <a:r>
              <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rPr>
              <a:t>团队与协作</a:t>
            </a:r>
            <a:endPar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cxnSp>
        <p:nvCxnSpPr>
          <p:cNvPr id="22" name="Docer Falling Dust PPT demo"/>
          <p:cNvCxnSpPr/>
          <p:nvPr>
            <p:custDataLst>
              <p:tags r:id="rId16"/>
            </p:custDataLst>
          </p:nvPr>
        </p:nvCxnSpPr>
        <p:spPr>
          <a:xfrm>
            <a:off x="4380865" y="6199505"/>
            <a:ext cx="6480000" cy="0"/>
          </a:xfrm>
          <a:prstGeom prst="line">
            <a:avLst/>
          </a:prstGeom>
          <a:ln w="25400">
            <a:gradFill>
              <a:gsLst>
                <a:gs pos="0">
                  <a:schemeClr val="bg1">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24" name="Docer Falling Dust PPT demo 8"/>
          <p:cNvSpPr/>
          <p:nvPr>
            <p:custDataLst>
              <p:tags r:id="rId17"/>
            </p:custDataLst>
          </p:nvPr>
        </p:nvSpPr>
        <p:spPr>
          <a:xfrm>
            <a:off x="4623752" y="4297362"/>
            <a:ext cx="1021080" cy="583565"/>
          </a:xfrm>
          <a:prstGeom prst="rect">
            <a:avLst/>
          </a:prstGeom>
        </p:spPr>
        <p:txBody>
          <a:bodyPr wrap="square">
            <a:spAutoFit/>
          </a:bodyPr>
          <a:lstStyle/>
          <a:p>
            <a:pPr algn="l">
              <a:lnSpc>
                <a:spcPct val="100000"/>
              </a:lnSpc>
            </a:pPr>
            <a:r>
              <a:rPr lang="en-US" altLang="zh-CN" sz="3200" dirty="0">
                <a:solidFill>
                  <a:schemeClr val="bg1"/>
                </a:solidFill>
                <a:latin typeface="汉仪粗宋简" panose="02010600000101010101" charset="-122"/>
                <a:ea typeface="汉仪粗宋简" panose="02010600000101010101" charset="-122"/>
                <a:cs typeface="+mn-ea"/>
                <a:sym typeface="汉仪旗黑-55简" panose="00020600040101010101" charset="-128"/>
              </a:rPr>
              <a:t>02</a:t>
            </a:r>
            <a:endParaRPr lang="en-US" altLang="zh-CN" sz="32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pic>
        <p:nvPicPr>
          <p:cNvPr id="3" name="Image 3" descr="https://sgw-dx.xf-yun.com/api/v1/sparkdesk/17255551714580a45bbf56ff544e9a53f89048d4bda46.jpg?authorization=c2ltcGxlLWp3dCBhaz1zcGFya2Rlc2s4MDAwMDAwMDAwMDE7ZXhwPTMzMDIzNTUxNzE7YWxnbz1obWFjLXNoYTI1NjtzaWc9eWwxYWFWcnozZ2JhL2M1V3RYYU15bFZjaFJ3VEl5aUhRQVFtUzAxTy9Hdz0=&amp;x_location=7YfmxI7B7uKO7jlRxIftd6Jpdo=="/>
          <p:cNvPicPr>
            <a:picLocks noChangeAspect="1"/>
          </p:cNvPicPr>
          <p:nvPr/>
        </p:nvPicPr>
        <p:blipFill>
          <a:blip r:embed="rId18"/>
          <a:srcRect l="31273" r="31273"/>
          <a:stretch>
            <a:fillRect/>
          </a:stretch>
        </p:blipFill>
        <p:spPr>
          <a:xfrm>
            <a:off x="644067" y="1500336"/>
            <a:ext cx="2888130" cy="43321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23" grpId="0"/>
      <p:bldP spid="12" grpId="0"/>
      <p:bldP spid="16"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9" name="Picture 3" descr="C:\Users\Administrator\Desktop\微立体创业计划\005.png"/>
          <p:cNvPicPr>
            <a:picLocks noChangeAspect="1" noChangeArrowheads="1"/>
          </p:cNvPicPr>
          <p:nvPr userDrawn="1">
            <p:custDataLst>
              <p:tags r:id="rId2"/>
            </p:custDataLst>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786" y="35536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0" name="Picture 4" descr="C:\Users\Administrator\Desktop\微立体创业计划\004.png"/>
          <p:cNvPicPr>
            <a:picLocks noChangeAspect="1" noChangeArrowheads="1"/>
          </p:cNvPicPr>
          <p:nvPr userDrawn="1">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622932" y="36785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1" name="文本框 20"/>
          <p:cNvSpPr txBox="1"/>
          <p:nvPr userDrawn="1">
            <p:custDataLst>
              <p:tags r:id="rId6"/>
            </p:custDataLst>
          </p:nvPr>
        </p:nvSpPr>
        <p:spPr>
          <a:xfrm>
            <a:off x="1278890" y="431165"/>
            <a:ext cx="4638675" cy="460375"/>
          </a:xfrm>
          <a:prstGeom prst="rect">
            <a:avLst/>
          </a:prstGeom>
          <a:noFill/>
        </p:spPr>
        <p:txBody>
          <a:bodyPr wrap="square" rtlCol="0">
            <a:spAutoFit/>
          </a:bodyPr>
          <a:lstStyle/>
          <a:p>
            <a:pPr algn="l"/>
            <a:r>
              <a:rPr lang="zh-CN" altLang="en-US" sz="2400" dirty="0">
                <a:solidFill>
                  <a:schemeClr val="bg1"/>
                </a:solidFill>
                <a:latin typeface="汉仪雅酷黑 65W" panose="020B0604020202020204" charset="-122"/>
                <a:ea typeface="汉仪雅酷黑 65W" panose="020B0604020202020204" charset="-122"/>
                <a:cs typeface="+mn-ea"/>
                <a:sym typeface="+mn-lt"/>
              </a:rPr>
              <a:t>人工智能项目实训心得体会</a:t>
            </a:r>
            <a:endParaRPr lang="zh-CN" altLang="en-US" sz="2400" kern="100" dirty="0">
              <a:ln w="0">
                <a:noFill/>
              </a:ln>
              <a:solidFill>
                <a:schemeClr val="bg1"/>
              </a:solidFill>
              <a:latin typeface="汉仪粗宋简" panose="02010600000101010101" charset="-122"/>
              <a:ea typeface="汉仪粗宋简" panose="02010600000101010101" charset="-122"/>
              <a:cs typeface="汉仪旗黑-55简" panose="00020600040101010101" charset="-128"/>
              <a:sym typeface="+mn-lt"/>
            </a:endParaRPr>
          </a:p>
        </p:txBody>
      </p:sp>
      <p:sp>
        <p:nvSpPr>
          <p:cNvPr id="74" name="Docer Falling Dust PPT demo 9"/>
          <p:cNvSpPr/>
          <p:nvPr>
            <p:custDataLst>
              <p:tags r:id="rId7"/>
            </p:custDataLst>
          </p:nvPr>
        </p:nvSpPr>
        <p:spPr bwMode="auto">
          <a:xfrm>
            <a:off x="622932" y="1531274"/>
            <a:ext cx="975360" cy="975360"/>
          </a:xfrm>
          <a:prstGeom prst="ellipse">
            <a:avLst/>
          </a:prstGeom>
          <a:gradFill>
            <a:gsLst>
              <a:gs pos="100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sz="4800">
              <a:solidFill>
                <a:schemeClr val="lt1"/>
              </a:solidFill>
              <a:latin typeface="汉仪雅酷黑 65W" panose="020B0604020202020204" charset="-122"/>
              <a:ea typeface="汉仪雅酷黑 65W" panose="020B0604020202020204" charset="-122"/>
              <a:cs typeface="汉仪旗黑-55简" panose="00020600040101010101" charset="-128"/>
              <a:sym typeface="+mn-ea"/>
            </a:endParaRPr>
          </a:p>
        </p:txBody>
      </p:sp>
      <p:sp>
        <p:nvSpPr>
          <p:cNvPr id="16" name="Docer Falling Dust PPT demo 9"/>
          <p:cNvSpPr/>
          <p:nvPr>
            <p:custDataLst>
              <p:tags r:id="rId8"/>
            </p:custDataLst>
          </p:nvPr>
        </p:nvSpPr>
        <p:spPr>
          <a:xfrm>
            <a:off x="1828142" y="2509375"/>
            <a:ext cx="5128420" cy="1815882"/>
          </a:xfrm>
          <a:prstGeom prst="rect">
            <a:avLst/>
          </a:prstGeom>
        </p:spPr>
        <p:txBody>
          <a:bodyPr wrap="square">
            <a:spAutoFit/>
          </a:bodyPr>
          <a:lstStyle/>
          <a:p>
            <a:pPr algn="l"/>
            <a:r>
              <a:rPr lang="zh-CN" altLang="en-US" sz="1400" b="0" i="0" dirty="0">
                <a:solidFill>
                  <a:schemeClr val="bg2"/>
                </a:solidFill>
                <a:effectLst/>
                <a:latin typeface="-apple-system"/>
              </a:rPr>
              <a:t>人工智能大模型技术的未来展望充满了可能性。随着计算能力的不断提升和算法的进步，未来的大模型将变得更加智能和高效，能够在自然语言处理、图像识别、语音识别等多个领域表现出更高的准确性和自然性。大模型的应用场景也会不断扩展，除了现在的对话系统和推荐引擎外，还可能在医疗诊断、金融分析、自动驾驶等领域发挥重要作用。同时，随着技术的进步，对模型的可解释性和透明度的需求将日益增加，以帮助用户理解模型的决策过程。</a:t>
            </a:r>
            <a:endParaRPr lang="zh-CN" altLang="en-US" sz="1400" b="0" i="0" dirty="0">
              <a:solidFill>
                <a:schemeClr val="bg2"/>
              </a:solidFill>
              <a:effectLst/>
              <a:latin typeface="-apple-system"/>
            </a:endParaRPr>
          </a:p>
        </p:txBody>
      </p:sp>
      <p:sp>
        <p:nvSpPr>
          <p:cNvPr id="71" name="Docer Falling Dust PPT demo 8"/>
          <p:cNvSpPr/>
          <p:nvPr>
            <p:custDataLst>
              <p:tags r:id="rId9"/>
            </p:custDataLst>
          </p:nvPr>
        </p:nvSpPr>
        <p:spPr>
          <a:xfrm>
            <a:off x="2032693" y="1845885"/>
            <a:ext cx="2359660" cy="430824"/>
          </a:xfrm>
          <a:prstGeom prst="rect">
            <a:avLst/>
          </a:prstGeom>
        </p:spPr>
        <p:txBody>
          <a:bodyPr wrap="square">
            <a:spAutoFit/>
          </a:bodyPr>
          <a:lstStyle/>
          <a:p>
            <a:pPr algn="l">
              <a:lnSpc>
                <a:spcPct val="120000"/>
              </a:lnSpc>
            </a:pPr>
            <a:r>
              <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未来展望</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22630" name="Freeform 105"/>
          <p:cNvSpPr>
            <a:spLocks noEditPoints="1" noChangeArrowheads="1"/>
          </p:cNvSpPr>
          <p:nvPr>
            <p:custDataLst>
              <p:tags r:id="rId10"/>
            </p:custDataLst>
          </p:nvPr>
        </p:nvSpPr>
        <p:spPr bwMode="auto">
          <a:xfrm>
            <a:off x="1025462" y="1788795"/>
            <a:ext cx="303530" cy="390525"/>
          </a:xfrm>
          <a:custGeom>
            <a:avLst/>
            <a:gdLst>
              <a:gd name="T0" fmla="*/ 0 w 77"/>
              <a:gd name="T1" fmla="*/ 1198742417 h 93"/>
              <a:gd name="T2" fmla="*/ 422385836 w 77"/>
              <a:gd name="T3" fmla="*/ 282058806 h 93"/>
              <a:gd name="T4" fmla="*/ 535021559 w 77"/>
              <a:gd name="T5" fmla="*/ 366674946 h 93"/>
              <a:gd name="T6" fmla="*/ 549103839 w 77"/>
              <a:gd name="T7" fmla="*/ 380776384 h 93"/>
              <a:gd name="T8" fmla="*/ 549103839 w 77"/>
              <a:gd name="T9" fmla="*/ 380776384 h 93"/>
              <a:gd name="T10" fmla="*/ 563182366 w 77"/>
              <a:gd name="T11" fmla="*/ 380776384 h 93"/>
              <a:gd name="T12" fmla="*/ 563182366 w 77"/>
              <a:gd name="T13" fmla="*/ 394881578 h 93"/>
              <a:gd name="T14" fmla="*/ 563182366 w 77"/>
              <a:gd name="T15" fmla="*/ 394881578 h 93"/>
              <a:gd name="T16" fmla="*/ 577260893 w 77"/>
              <a:gd name="T17" fmla="*/ 394881578 h 93"/>
              <a:gd name="T18" fmla="*/ 577260893 w 77"/>
              <a:gd name="T19" fmla="*/ 408983016 h 93"/>
              <a:gd name="T20" fmla="*/ 591339420 w 77"/>
              <a:gd name="T21" fmla="*/ 408983016 h 93"/>
              <a:gd name="T22" fmla="*/ 591339420 w 77"/>
              <a:gd name="T23" fmla="*/ 408983016 h 93"/>
              <a:gd name="T24" fmla="*/ 605421700 w 77"/>
              <a:gd name="T25" fmla="*/ 408983016 h 93"/>
              <a:gd name="T26" fmla="*/ 605421700 w 77"/>
              <a:gd name="T27" fmla="*/ 423084454 h 93"/>
              <a:gd name="T28" fmla="*/ 605421700 w 77"/>
              <a:gd name="T29" fmla="*/ 423084454 h 93"/>
              <a:gd name="T30" fmla="*/ 675818089 w 77"/>
              <a:gd name="T31" fmla="*/ 465392524 h 93"/>
              <a:gd name="T32" fmla="*/ 675818089 w 77"/>
              <a:gd name="T33" fmla="*/ 465392524 h 93"/>
              <a:gd name="T34" fmla="*/ 689896616 w 77"/>
              <a:gd name="T35" fmla="*/ 479497718 h 93"/>
              <a:gd name="T36" fmla="*/ 689896616 w 77"/>
              <a:gd name="T37" fmla="*/ 479497718 h 93"/>
              <a:gd name="T38" fmla="*/ 703978895 w 77"/>
              <a:gd name="T39" fmla="*/ 479497718 h 93"/>
              <a:gd name="T40" fmla="*/ 703978895 w 77"/>
              <a:gd name="T41" fmla="*/ 493599156 h 93"/>
              <a:gd name="T42" fmla="*/ 703978895 w 77"/>
              <a:gd name="T43" fmla="*/ 493599156 h 93"/>
              <a:gd name="T44" fmla="*/ 718057423 w 77"/>
              <a:gd name="T45" fmla="*/ 493599156 h 93"/>
              <a:gd name="T46" fmla="*/ 718057423 w 77"/>
              <a:gd name="T47" fmla="*/ 507704349 h 93"/>
              <a:gd name="T48" fmla="*/ 732135950 w 77"/>
              <a:gd name="T49" fmla="*/ 507704349 h 93"/>
              <a:gd name="T50" fmla="*/ 732135950 w 77"/>
              <a:gd name="T51" fmla="*/ 507704349 h 93"/>
              <a:gd name="T52" fmla="*/ 746214477 w 77"/>
              <a:gd name="T53" fmla="*/ 521805788 h 93"/>
              <a:gd name="T54" fmla="*/ 746214477 w 77"/>
              <a:gd name="T55" fmla="*/ 521805788 h 93"/>
              <a:gd name="T56" fmla="*/ 675818089 w 77"/>
              <a:gd name="T57" fmla="*/ 1114126277 h 93"/>
              <a:gd name="T58" fmla="*/ 98557195 w 77"/>
              <a:gd name="T59" fmla="*/ 1283358556 h 93"/>
              <a:gd name="T60" fmla="*/ 492785977 w 77"/>
              <a:gd name="T61" fmla="*/ 902582172 h 93"/>
              <a:gd name="T62" fmla="*/ 267510780 w 77"/>
              <a:gd name="T63" fmla="*/ 747451331 h 93"/>
              <a:gd name="T64" fmla="*/ 42239334 w 77"/>
              <a:gd name="T65" fmla="*/ 1241050487 h 93"/>
              <a:gd name="T66" fmla="*/ 1027807536 w 77"/>
              <a:gd name="T67" fmla="*/ 1311565188 h 93"/>
              <a:gd name="T68" fmla="*/ 760296757 w 77"/>
              <a:gd name="T69" fmla="*/ 1170535785 h 93"/>
              <a:gd name="T70" fmla="*/ 971489675 w 77"/>
              <a:gd name="T71" fmla="*/ 592320489 h 93"/>
              <a:gd name="T72" fmla="*/ 478703698 w 77"/>
              <a:gd name="T73" fmla="*/ 0 h 93"/>
              <a:gd name="T74" fmla="*/ 971489675 w 77"/>
              <a:gd name="T75" fmla="*/ 592320489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7"/>
              <a:gd name="T115" fmla="*/ 0 h 93"/>
              <a:gd name="T116" fmla="*/ 77 w 77"/>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lIns="108850" tIns="54425" rIns="108850" bIns="54425"/>
          <a:lstStyle/>
          <a:p>
            <a:endParaRPr lang="zh-CN" altLang="en-US">
              <a:solidFill>
                <a:schemeClr val="bg1"/>
              </a:solidFill>
              <a:cs typeface="汉仪旗黑-55简" panose="00020600040101010101" charset="-128"/>
            </a:endParaRPr>
          </a:p>
        </p:txBody>
      </p:sp>
      <p:pic>
        <p:nvPicPr>
          <p:cNvPr id="3" name="Image 4" descr="https://sgw-dx.xf-yun.com/api/v1/sparkdesk/17255551764326c3cccd486a445108b8a88e93caa1d5e.jpg?authorization=c2ltcGxlLWp3dCBhaz1zcGFya2Rlc2s4MDAwMDAwMDAwMDE7ZXhwPTMzMDIzNTUxNzY7YWxnbz1obWFjLXNoYTI1NjtzaWc9aWxMZ3Z3TXFuYlh4Nk42Q3JhVEhXU0ZUK3h1dlZyVlR6emJSQXdoTXlSND0=&amp;x_location=7YfmxI7B7uKO7jlRxIftd6Jpdo=="/>
          <p:cNvPicPr>
            <a:picLocks noChangeAspect="1"/>
          </p:cNvPicPr>
          <p:nvPr/>
        </p:nvPicPr>
        <p:blipFill>
          <a:blip r:embed="rId11"/>
          <a:stretch>
            <a:fillRect/>
          </a:stretch>
        </p:blipFill>
        <p:spPr>
          <a:xfrm>
            <a:off x="7799649" y="1860657"/>
            <a:ext cx="3881754" cy="2180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2630"/>
                                        </p:tgtEl>
                                        <p:attrNameLst>
                                          <p:attrName>style.visibility</p:attrName>
                                        </p:attrNameLst>
                                      </p:cBhvr>
                                      <p:to>
                                        <p:strVal val="visible"/>
                                      </p:to>
                                    </p:set>
                                    <p:anim calcmode="lin" valueType="num">
                                      <p:cBhvr>
                                        <p:cTn id="7" dur="1000" fill="hold"/>
                                        <p:tgtEl>
                                          <p:spTgt spid="22630"/>
                                        </p:tgtEl>
                                        <p:attrNameLst>
                                          <p:attrName>ppt_w</p:attrName>
                                        </p:attrNameLst>
                                      </p:cBhvr>
                                      <p:tavLst>
                                        <p:tav tm="0">
                                          <p:val>
                                            <p:fltVal val="0"/>
                                          </p:val>
                                        </p:tav>
                                        <p:tav tm="100000">
                                          <p:val>
                                            <p:strVal val="#ppt_w"/>
                                          </p:val>
                                        </p:tav>
                                      </p:tavLst>
                                    </p:anim>
                                    <p:anim calcmode="lin" valueType="num">
                                      <p:cBhvr>
                                        <p:cTn id="8" dur="1000" fill="hold"/>
                                        <p:tgtEl>
                                          <p:spTgt spid="22630"/>
                                        </p:tgtEl>
                                        <p:attrNameLst>
                                          <p:attrName>ppt_h</p:attrName>
                                        </p:attrNameLst>
                                      </p:cBhvr>
                                      <p:tavLst>
                                        <p:tav tm="0">
                                          <p:val>
                                            <p:fltVal val="0"/>
                                          </p:val>
                                        </p:tav>
                                        <p:tav tm="100000">
                                          <p:val>
                                            <p:strVal val="#ppt_h"/>
                                          </p:val>
                                        </p:tav>
                                      </p:tavLst>
                                    </p:anim>
                                    <p:anim calcmode="lin" valueType="num">
                                      <p:cBhvr>
                                        <p:cTn id="9" dur="1000" fill="hold"/>
                                        <p:tgtEl>
                                          <p:spTgt spid="22630"/>
                                        </p:tgtEl>
                                        <p:attrNameLst>
                                          <p:attrName>style.rotation</p:attrName>
                                        </p:attrNameLst>
                                      </p:cBhvr>
                                      <p:tavLst>
                                        <p:tav tm="0">
                                          <p:val>
                                            <p:fltVal val="90"/>
                                          </p:val>
                                        </p:tav>
                                        <p:tav tm="100000">
                                          <p:val>
                                            <p:fltVal val="0"/>
                                          </p:val>
                                        </p:tav>
                                      </p:tavLst>
                                    </p:anim>
                                    <p:animEffect transition="in" filter="fade">
                                      <p:cBhvr>
                                        <p:cTn id="10" dur="1000"/>
                                        <p:tgtEl>
                                          <p:spTgt spid="22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737235" y="1884680"/>
            <a:ext cx="1248410" cy="1445260"/>
          </a:xfrm>
          <a:prstGeom prst="rect">
            <a:avLst/>
          </a:prstGeom>
          <a:noFill/>
          <a:ln>
            <a:noFill/>
          </a:ln>
        </p:spPr>
        <p:txBody>
          <a:bodyPr wrap="none" rtlCol="0">
            <a:spAutoFit/>
          </a:bodyPr>
          <a:lstStyle/>
          <a:p>
            <a:r>
              <a:rPr lang="en-US" altLang="zh-CN"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rPr>
              <a:t>AI</a:t>
            </a:r>
            <a:endParaRPr lang="en-US" altLang="zh-CN"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endParaRPr>
          </a:p>
        </p:txBody>
      </p:sp>
      <p:sp>
        <p:nvSpPr>
          <p:cNvPr id="13" name="矩形 12"/>
          <p:cNvSpPr/>
          <p:nvPr>
            <p:custDataLst>
              <p:tags r:id="rId3"/>
            </p:custDataLst>
          </p:nvPr>
        </p:nvSpPr>
        <p:spPr>
          <a:xfrm>
            <a:off x="1887855" y="1853565"/>
            <a:ext cx="1301750" cy="1445260"/>
          </a:xfrm>
          <a:prstGeom prst="rect">
            <a:avLst/>
          </a:prstGeom>
          <a:ln>
            <a:noFill/>
          </a:ln>
        </p:spPr>
        <p:txBody>
          <a:bodyPr wrap="none">
            <a:spAutoFit/>
          </a:bodyPr>
          <a:lstStyle/>
          <a:p>
            <a:r>
              <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rPr>
              <a:t>人</a:t>
            </a:r>
            <a:endPar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endParaRPr>
          </a:p>
        </p:txBody>
      </p:sp>
      <p:sp>
        <p:nvSpPr>
          <p:cNvPr id="14" name="矩形 13"/>
          <p:cNvSpPr/>
          <p:nvPr>
            <p:custDataLst>
              <p:tags r:id="rId4"/>
            </p:custDataLst>
          </p:nvPr>
        </p:nvSpPr>
        <p:spPr>
          <a:xfrm>
            <a:off x="3038475" y="1853565"/>
            <a:ext cx="1301750" cy="1445260"/>
          </a:xfrm>
          <a:prstGeom prst="rect">
            <a:avLst/>
          </a:prstGeom>
          <a:ln>
            <a:noFill/>
          </a:ln>
        </p:spPr>
        <p:txBody>
          <a:bodyPr wrap="none">
            <a:spAutoFit/>
          </a:bodyPr>
          <a:lstStyle/>
          <a:p>
            <a:r>
              <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rPr>
              <a:t>工</a:t>
            </a:r>
            <a:endPar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endParaRPr>
          </a:p>
        </p:txBody>
      </p:sp>
      <p:sp>
        <p:nvSpPr>
          <p:cNvPr id="15" name="矩形 14"/>
          <p:cNvSpPr/>
          <p:nvPr>
            <p:custDataLst>
              <p:tags r:id="rId5"/>
            </p:custDataLst>
          </p:nvPr>
        </p:nvSpPr>
        <p:spPr>
          <a:xfrm>
            <a:off x="4189095" y="1853565"/>
            <a:ext cx="1301750" cy="1445260"/>
          </a:xfrm>
          <a:prstGeom prst="rect">
            <a:avLst/>
          </a:prstGeom>
          <a:ln>
            <a:noFill/>
          </a:ln>
        </p:spPr>
        <p:txBody>
          <a:bodyPr wrap="none">
            <a:spAutoFit/>
          </a:bodyPr>
          <a:lstStyle/>
          <a:p>
            <a:r>
              <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rPr>
              <a:t>智</a:t>
            </a:r>
            <a:endPar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endParaRPr>
          </a:p>
        </p:txBody>
      </p:sp>
      <p:sp>
        <p:nvSpPr>
          <p:cNvPr id="16" name="矩形 15"/>
          <p:cNvSpPr/>
          <p:nvPr>
            <p:custDataLst>
              <p:tags r:id="rId6"/>
            </p:custDataLst>
          </p:nvPr>
        </p:nvSpPr>
        <p:spPr>
          <a:xfrm>
            <a:off x="5339715" y="1828165"/>
            <a:ext cx="1301750" cy="1445260"/>
          </a:xfrm>
          <a:prstGeom prst="rect">
            <a:avLst/>
          </a:prstGeom>
          <a:ln>
            <a:noFill/>
          </a:ln>
        </p:spPr>
        <p:txBody>
          <a:bodyPr wrap="none">
            <a:spAutoFit/>
          </a:bodyPr>
          <a:lstStyle/>
          <a:p>
            <a:pPr algn="l"/>
            <a:r>
              <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sym typeface="+mn-ea"/>
              </a:rPr>
              <a:t>能</a:t>
            </a:r>
            <a:endParaRPr lang="zh-CN" altLang="en-US" sz="8800" b="1" dirty="0">
              <a:ln w="28575">
                <a:noFill/>
              </a:ln>
              <a:gradFill>
                <a:gsLst>
                  <a:gs pos="33000">
                    <a:schemeClr val="bg1"/>
                  </a:gs>
                  <a:gs pos="100000">
                    <a:schemeClr val="bg1">
                      <a:shade val="100000"/>
                      <a:satMod val="115000"/>
                      <a:alpha val="10000"/>
                    </a:schemeClr>
                  </a:gs>
                </a:gsLst>
                <a:lin ang="0" scaled="1"/>
              </a:gradFill>
              <a:effectLst>
                <a:outerShdw blurRad="50800" dist="38100" dir="2700000" algn="tl" rotWithShape="0">
                  <a:prstClr val="black">
                    <a:alpha val="40000"/>
                  </a:prstClr>
                </a:outerShdw>
              </a:effectLst>
              <a:latin typeface="汉仪雅酷黑 65W" panose="020B0604020202020204" charset="-122"/>
              <a:ea typeface="汉仪雅酷黑 65W" panose="020B0604020202020204" charset="-122"/>
              <a:cs typeface="汉仪旗黑-55简" panose="00020600040101010101" charset="-128"/>
              <a:sym typeface="+mn-ea"/>
            </a:endParaRPr>
          </a:p>
        </p:txBody>
      </p:sp>
      <p:sp>
        <p:nvSpPr>
          <p:cNvPr id="18" name="椭圆 17"/>
          <p:cNvSpPr/>
          <p:nvPr>
            <p:custDataLst>
              <p:tags r:id="rId7"/>
            </p:custDataLst>
          </p:nvPr>
        </p:nvSpPr>
        <p:spPr>
          <a:xfrm>
            <a:off x="6303288" y="4204970"/>
            <a:ext cx="338372" cy="338372"/>
          </a:xfrm>
          <a:prstGeom prst="ellipse">
            <a:avLst/>
          </a:prstGeom>
          <a:gradFill>
            <a:gsLst>
              <a:gs pos="15000">
                <a:srgbClr val="6F6DB7">
                  <a:alpha val="0"/>
                </a:srgbClr>
              </a:gs>
              <a:gs pos="100000">
                <a:srgbClr val="512D78"/>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b="1" dirty="0">
              <a:solidFill>
                <a:schemeClr val="bg1"/>
              </a:solidFill>
              <a:latin typeface="汉仪旗黑-55简" panose="00020600040101010101" charset="-128"/>
              <a:ea typeface="汉仪旗黑-55简" panose="00020600040101010101" charset="-128"/>
              <a:cs typeface="+mn-ea"/>
              <a:sym typeface="+mn-lt"/>
            </a:endParaRPr>
          </a:p>
        </p:txBody>
      </p:sp>
      <p:sp>
        <p:nvSpPr>
          <p:cNvPr id="23" name="文本框 22"/>
          <p:cNvSpPr txBox="1"/>
          <p:nvPr>
            <p:custDataLst>
              <p:tags r:id="rId8"/>
            </p:custDataLst>
          </p:nvPr>
        </p:nvSpPr>
        <p:spPr>
          <a:xfrm>
            <a:off x="747625" y="3225800"/>
            <a:ext cx="5756275" cy="460375"/>
          </a:xfrm>
          <a:prstGeom prst="rect">
            <a:avLst/>
          </a:prstGeom>
          <a:noFill/>
        </p:spPr>
        <p:txBody>
          <a:bodyPr wrap="square" rtlCol="0">
            <a:spAutoFit/>
          </a:bodyPr>
          <a:lstStyle/>
          <a:p>
            <a:pPr algn="dist"/>
            <a:r>
              <a:rPr lang="zh-CN" altLang="en-US" sz="2400" cap="all" dirty="0">
                <a:solidFill>
                  <a:schemeClr val="bg1"/>
                </a:solidFill>
                <a:latin typeface="汉仪粗宋简" panose="02010600000101010101" charset="-122"/>
                <a:ea typeface="汉仪粗宋简" panose="02010600000101010101" charset="-122"/>
                <a:cs typeface="+mn-ea"/>
                <a:sym typeface="+mn-lt"/>
              </a:rPr>
              <a:t>大模型项目实训</a:t>
            </a:r>
            <a:endParaRPr lang="zh-CN" altLang="en-US" sz="2400" cap="all" dirty="0">
              <a:solidFill>
                <a:schemeClr val="bg1"/>
              </a:solidFill>
              <a:latin typeface="汉仪粗宋简" panose="02010600000101010101" charset="-122"/>
              <a:ea typeface="汉仪粗宋简" panose="02010600000101010101" charset="-122"/>
              <a:cs typeface="+mn-ea"/>
              <a:sym typeface="+mn-lt"/>
            </a:endParaRPr>
          </a:p>
        </p:txBody>
      </p:sp>
      <p:sp>
        <p:nvSpPr>
          <p:cNvPr id="21" name="圆角矩形 20"/>
          <p:cNvSpPr/>
          <p:nvPr/>
        </p:nvSpPr>
        <p:spPr>
          <a:xfrm>
            <a:off x="790575" y="4669790"/>
            <a:ext cx="2937510" cy="509270"/>
          </a:xfrm>
          <a:prstGeom prst="roundRect">
            <a:avLst/>
          </a:prstGeom>
          <a:gradFill>
            <a:gsLst>
              <a:gs pos="1000">
                <a:schemeClr val="accent1"/>
              </a:gs>
              <a:gs pos="100000">
                <a:schemeClr val="accent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mn-lt"/>
              </a:rPr>
              <a:t>汇报人：睢晓龙</a:t>
            </a:r>
            <a:endPar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mn-lt"/>
            </a:endParaRPr>
          </a:p>
        </p:txBody>
      </p:sp>
      <p:sp>
        <p:nvSpPr>
          <p:cNvPr id="22" name="圆角矩形 21"/>
          <p:cNvSpPr/>
          <p:nvPr/>
        </p:nvSpPr>
        <p:spPr>
          <a:xfrm>
            <a:off x="790575" y="5461000"/>
            <a:ext cx="2127250" cy="509270"/>
          </a:xfrm>
          <a:prstGeom prst="roundRect">
            <a:avLst/>
          </a:prstGeom>
          <a:gradFill>
            <a:gsLst>
              <a:gs pos="1000">
                <a:schemeClr val="accent1"/>
              </a:gs>
              <a:gs pos="100000">
                <a:schemeClr val="accent3"/>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mn-lt"/>
              </a:rPr>
              <a:t>日期：</a:t>
            </a:r>
            <a:r>
              <a:rPr lang="en-US" altLang="zh-CN" dirty="0">
                <a:solidFill>
                  <a:schemeClr val="bg1"/>
                </a:solidFill>
                <a:latin typeface="汉仪旗黑-55简" panose="00020600040101010101" charset="-128"/>
                <a:ea typeface="汉仪旗黑-55简" panose="00020600040101010101" charset="-128"/>
                <a:cs typeface="汉仪旗黑-55简" panose="00020600040101010101" charset="-128"/>
                <a:sym typeface="+mn-lt"/>
              </a:rPr>
              <a:t>2024.9.6</a:t>
            </a:r>
            <a:endParaRPr lang="zh-CN" altLang="en-US">
              <a:cs typeface="汉仪旗黑-55简" panose="0002060004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298" y="-45720"/>
            <a:ext cx="12185702" cy="6858000"/>
          </a:xfrm>
          <a:prstGeom prst="rect">
            <a:avLst/>
          </a:prstGeom>
        </p:spPr>
      </p:pic>
      <p:sp>
        <p:nvSpPr>
          <p:cNvPr id="17" name="文本框 16"/>
          <p:cNvSpPr txBox="1"/>
          <p:nvPr>
            <p:custDataLst>
              <p:tags r:id="rId2"/>
            </p:custDataLst>
          </p:nvPr>
        </p:nvSpPr>
        <p:spPr>
          <a:xfrm>
            <a:off x="1438523" y="700952"/>
            <a:ext cx="2826089" cy="1106805"/>
          </a:xfrm>
          <a:prstGeom prst="rect">
            <a:avLst/>
          </a:prstGeom>
          <a:noFill/>
        </p:spPr>
        <p:txBody>
          <a:bodyPr wrap="square" rtlCol="0">
            <a:spAutoFit/>
          </a:bodyPr>
          <a:lstStyle/>
          <a:p>
            <a:r>
              <a:rPr lang="zh-CN" altLang="en-US" sz="6600" dirty="0">
                <a:solidFill>
                  <a:schemeClr val="bg1"/>
                </a:solidFill>
                <a:latin typeface="汉仪雅酷黑 65W" panose="020B0604020202020204" charset="-122"/>
                <a:ea typeface="汉仪雅酷黑 65W" panose="020B0604020202020204" charset="-122"/>
                <a:cs typeface="汉仪雅酷黑 65W" panose="020B0604020202020204" charset="-122"/>
                <a:sym typeface="+mn-lt"/>
              </a:rPr>
              <a:t>目 录</a:t>
            </a:r>
            <a:endParaRPr lang="zh-CN" altLang="en-US" sz="6600" dirty="0">
              <a:solidFill>
                <a:schemeClr val="bg1"/>
              </a:solidFill>
              <a:latin typeface="汉仪雅酷黑 65W" panose="020B0604020202020204" charset="-122"/>
              <a:ea typeface="汉仪雅酷黑 65W" panose="020B0604020202020204" charset="-122"/>
              <a:cs typeface="汉仪雅酷黑 65W" panose="020B0604020202020204" charset="-122"/>
              <a:sym typeface="+mn-lt"/>
            </a:endParaRPr>
          </a:p>
        </p:txBody>
      </p:sp>
      <p:sp>
        <p:nvSpPr>
          <p:cNvPr id="22" name="文本框 21"/>
          <p:cNvSpPr txBox="1"/>
          <p:nvPr>
            <p:custDataLst>
              <p:tags r:id="rId3"/>
            </p:custDataLst>
          </p:nvPr>
        </p:nvSpPr>
        <p:spPr>
          <a:xfrm>
            <a:off x="7831175" y="2008750"/>
            <a:ext cx="1808480" cy="583565"/>
          </a:xfrm>
          <a:prstGeom prst="rect">
            <a:avLst/>
          </a:prstGeom>
          <a:noFill/>
        </p:spPr>
        <p:txBody>
          <a:bodyPr wrap="none" rtlCol="0">
            <a:spAutoFit/>
          </a:bodyPr>
          <a:lstStyle/>
          <a:p>
            <a:r>
              <a:rPr lang="zh-CN" altLang="en-US" sz="3200" dirty="0">
                <a:solidFill>
                  <a:schemeClr val="bg1"/>
                </a:solidFill>
                <a:latin typeface="汉仪粗宋简" panose="02010600000101010101" charset="-122"/>
                <a:ea typeface="汉仪粗宋简" panose="02010600000101010101" charset="-122"/>
                <a:cs typeface="+mn-ea"/>
                <a:sym typeface="+mn-lt"/>
              </a:rPr>
              <a:t>主要内容</a:t>
            </a:r>
            <a:endParaRPr lang="zh-CN" altLang="en-US" sz="3200" dirty="0">
              <a:solidFill>
                <a:schemeClr val="bg1"/>
              </a:solidFill>
              <a:latin typeface="汉仪粗宋简" panose="02010600000101010101" charset="-122"/>
              <a:ea typeface="汉仪粗宋简" panose="02010600000101010101" charset="-122"/>
              <a:cs typeface="+mn-ea"/>
              <a:sym typeface="+mn-lt"/>
            </a:endParaRPr>
          </a:p>
        </p:txBody>
      </p:sp>
      <p:sp>
        <p:nvSpPr>
          <p:cNvPr id="23" name="文本框 22"/>
          <p:cNvSpPr txBox="1"/>
          <p:nvPr>
            <p:custDataLst>
              <p:tags r:id="rId4"/>
            </p:custDataLst>
          </p:nvPr>
        </p:nvSpPr>
        <p:spPr>
          <a:xfrm>
            <a:off x="7088860" y="2915188"/>
            <a:ext cx="3027680" cy="583565"/>
          </a:xfrm>
          <a:prstGeom prst="rect">
            <a:avLst/>
          </a:prstGeom>
          <a:noFill/>
        </p:spPr>
        <p:txBody>
          <a:bodyPr wrap="none" rtlCol="0">
            <a:spAutoFit/>
          </a:bodyPr>
          <a:lstStyle/>
          <a:p>
            <a:pPr algn="l"/>
            <a:r>
              <a:rPr lang="en-US" altLang="zh-CN" sz="3200" dirty="0">
                <a:solidFill>
                  <a:schemeClr val="bg1"/>
                </a:solidFill>
                <a:latin typeface="汉仪粗宋简" panose="02010600000101010101" charset="-122"/>
                <a:ea typeface="汉仪粗宋简" panose="02010600000101010101" charset="-122"/>
                <a:cs typeface="+mn-ea"/>
                <a:sym typeface="+mn-lt"/>
              </a:rPr>
              <a:t>  </a:t>
            </a:r>
            <a:r>
              <a:rPr lang="zh-CN" altLang="en-US" sz="3200" dirty="0">
                <a:solidFill>
                  <a:schemeClr val="bg1"/>
                </a:solidFill>
                <a:latin typeface="汉仪粗宋简" panose="02010600000101010101" charset="-122"/>
                <a:ea typeface="汉仪粗宋简" panose="02010600000101010101" charset="-122"/>
                <a:cs typeface="+mn-ea"/>
                <a:sym typeface="+mn-lt"/>
              </a:rPr>
              <a:t>项目实现思路</a:t>
            </a:r>
            <a:endParaRPr lang="zh-CN" altLang="en-US" sz="3200" dirty="0">
              <a:solidFill>
                <a:schemeClr val="bg1"/>
              </a:solidFill>
              <a:latin typeface="汉仪粗宋简" panose="02010600000101010101" charset="-122"/>
              <a:ea typeface="汉仪粗宋简" panose="02010600000101010101" charset="-122"/>
              <a:cs typeface="+mn-ea"/>
              <a:sym typeface="+mn-lt"/>
            </a:endParaRPr>
          </a:p>
        </p:txBody>
      </p:sp>
      <p:sp>
        <p:nvSpPr>
          <p:cNvPr id="2" name="文本框 1"/>
          <p:cNvSpPr txBox="1"/>
          <p:nvPr>
            <p:custDataLst>
              <p:tags r:id="rId5"/>
            </p:custDataLst>
          </p:nvPr>
        </p:nvSpPr>
        <p:spPr>
          <a:xfrm>
            <a:off x="7155535" y="3904900"/>
            <a:ext cx="2824480" cy="583565"/>
          </a:xfrm>
          <a:prstGeom prst="rect">
            <a:avLst/>
          </a:prstGeom>
          <a:noFill/>
        </p:spPr>
        <p:txBody>
          <a:bodyPr wrap="none" rtlCol="0">
            <a:spAutoFit/>
          </a:bodyPr>
          <a:lstStyle/>
          <a:p>
            <a:pPr algn="l"/>
            <a:r>
              <a:rPr lang="en-US" altLang="zh-CN" sz="3200" dirty="0">
                <a:solidFill>
                  <a:schemeClr val="bg1"/>
                </a:solidFill>
                <a:latin typeface="汉仪粗宋简" panose="02010600000101010101" charset="-122"/>
                <a:ea typeface="汉仪粗宋简" panose="02010600000101010101" charset="-122"/>
                <a:cs typeface="+mn-ea"/>
                <a:sym typeface="+mn-lt"/>
              </a:rPr>
              <a:t>   </a:t>
            </a:r>
            <a:r>
              <a:rPr lang="zh-CN" altLang="en-US" sz="3200" dirty="0">
                <a:solidFill>
                  <a:schemeClr val="bg1"/>
                </a:solidFill>
                <a:latin typeface="汉仪粗宋简" panose="02010600000101010101" charset="-122"/>
                <a:ea typeface="汉仪粗宋简" panose="02010600000101010101" charset="-122"/>
                <a:cs typeface="+mn-ea"/>
                <a:sym typeface="+mn-lt"/>
              </a:rPr>
              <a:t>项目创新点</a:t>
            </a:r>
            <a:endParaRPr lang="zh-CN" altLang="en-US" sz="3200" dirty="0">
              <a:solidFill>
                <a:schemeClr val="bg1"/>
              </a:solidFill>
              <a:latin typeface="汉仪粗宋简" panose="02010600000101010101" charset="-122"/>
              <a:ea typeface="汉仪粗宋简" panose="02010600000101010101" charset="-122"/>
              <a:cs typeface="+mn-ea"/>
              <a:sym typeface="+mn-lt"/>
            </a:endParaRPr>
          </a:p>
        </p:txBody>
      </p:sp>
      <p:sp>
        <p:nvSpPr>
          <p:cNvPr id="25" name="文本框 24"/>
          <p:cNvSpPr txBox="1"/>
          <p:nvPr>
            <p:custDataLst>
              <p:tags r:id="rId6"/>
            </p:custDataLst>
          </p:nvPr>
        </p:nvSpPr>
        <p:spPr>
          <a:xfrm>
            <a:off x="7155535" y="4875562"/>
            <a:ext cx="3434080" cy="583565"/>
          </a:xfrm>
          <a:prstGeom prst="rect">
            <a:avLst/>
          </a:prstGeom>
          <a:noFill/>
        </p:spPr>
        <p:txBody>
          <a:bodyPr wrap="none" rtlCol="0">
            <a:spAutoFit/>
          </a:bodyPr>
          <a:lstStyle/>
          <a:p>
            <a:pPr algn="l"/>
            <a:r>
              <a:rPr lang="zh-CN" altLang="en-US" sz="3200" dirty="0">
                <a:solidFill>
                  <a:schemeClr val="bg1"/>
                </a:solidFill>
                <a:latin typeface="汉仪粗宋简" panose="02010600000101010101" charset="-122"/>
                <a:ea typeface="汉仪粗宋简" panose="02010600000101010101" charset="-122"/>
                <a:cs typeface="+mn-ea"/>
                <a:sym typeface="+mn-lt"/>
              </a:rPr>
              <a:t>项目实训心得总结</a:t>
            </a:r>
            <a:endParaRPr lang="zh-CN" altLang="en-US" sz="3200" dirty="0">
              <a:solidFill>
                <a:schemeClr val="bg1"/>
              </a:solidFill>
              <a:latin typeface="汉仪粗宋简" panose="02010600000101010101" charset="-122"/>
              <a:ea typeface="汉仪粗宋简" panose="02010600000101010101" charset="-122"/>
              <a:cs typeface="+mn-ea"/>
              <a:sym typeface="+mn-lt"/>
            </a:endParaRPr>
          </a:p>
        </p:txBody>
      </p:sp>
      <p:sp>
        <p:nvSpPr>
          <p:cNvPr id="26" name="文本框 25"/>
          <p:cNvSpPr txBox="1"/>
          <p:nvPr>
            <p:custDataLst>
              <p:tags r:id="rId7"/>
            </p:custDataLst>
          </p:nvPr>
        </p:nvSpPr>
        <p:spPr>
          <a:xfrm>
            <a:off x="3527600" y="1015997"/>
            <a:ext cx="2673127" cy="583565"/>
          </a:xfrm>
          <a:prstGeom prst="rect">
            <a:avLst/>
          </a:prstGeom>
          <a:noFill/>
        </p:spPr>
        <p:txBody>
          <a:bodyPr wrap="square" rtlCol="0">
            <a:spAutoFit/>
            <a:scene3d>
              <a:camera prst="orthographicFront"/>
              <a:lightRig rig="threePt" dir="t"/>
            </a:scene3d>
            <a:sp3d contourW="12700"/>
          </a:bodyPr>
          <a:lstStyle/>
          <a:p>
            <a:pPr algn="ctr"/>
            <a:r>
              <a:rPr lang="en-US" altLang="zh-CN" sz="3200" dirty="0">
                <a:solidFill>
                  <a:schemeClr val="bg1"/>
                </a:solidFill>
                <a:latin typeface="汉仪雅酷黑 65W" panose="020B0604020202020204" charset="-122"/>
                <a:ea typeface="汉仪雅酷黑 65W" panose="020B0604020202020204" charset="-122"/>
                <a:cs typeface="+mn-ea"/>
                <a:sym typeface="+mn-lt"/>
              </a:rPr>
              <a:t>CONTENTS</a:t>
            </a:r>
            <a:endParaRPr lang="en-US" altLang="zh-CN" sz="3200" dirty="0">
              <a:solidFill>
                <a:schemeClr val="bg1"/>
              </a:solidFill>
              <a:latin typeface="汉仪雅酷黑 65W" panose="020B0604020202020204" charset="-122"/>
              <a:ea typeface="汉仪雅酷黑 65W" panose="020B0604020202020204" charset="-122"/>
              <a:cs typeface="+mn-ea"/>
              <a:sym typeface="+mn-lt"/>
            </a:endParaRPr>
          </a:p>
        </p:txBody>
      </p:sp>
      <p:grpSp>
        <p:nvGrpSpPr>
          <p:cNvPr id="10" name="组合 9"/>
          <p:cNvGrpSpPr/>
          <p:nvPr/>
        </p:nvGrpSpPr>
        <p:grpSpPr>
          <a:xfrm>
            <a:off x="9639935" y="1156335"/>
            <a:ext cx="679450" cy="258445"/>
            <a:chOff x="15181" y="1787"/>
            <a:chExt cx="1430" cy="544"/>
          </a:xfrm>
        </p:grpSpPr>
        <p:sp>
          <p:nvSpPr>
            <p:cNvPr id="5" name="燕尾形 4"/>
            <p:cNvSpPr/>
            <p:nvPr/>
          </p:nvSpPr>
          <p:spPr>
            <a:xfrm flipH="1">
              <a:off x="15181" y="1787"/>
              <a:ext cx="405" cy="545"/>
            </a:xfrm>
            <a:prstGeom prst="chevron">
              <a:avLst>
                <a:gd name="adj" fmla="val 556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8" name="燕尾形 7"/>
            <p:cNvSpPr/>
            <p:nvPr/>
          </p:nvSpPr>
          <p:spPr>
            <a:xfrm flipH="1">
              <a:off x="15694" y="1787"/>
              <a:ext cx="405" cy="545"/>
            </a:xfrm>
            <a:prstGeom prst="chevron">
              <a:avLst>
                <a:gd name="adj" fmla="val 556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sp>
          <p:nvSpPr>
            <p:cNvPr id="9" name="燕尾形 8"/>
            <p:cNvSpPr/>
            <p:nvPr/>
          </p:nvSpPr>
          <p:spPr>
            <a:xfrm flipH="1">
              <a:off x="16207" y="1787"/>
              <a:ext cx="405" cy="545"/>
            </a:xfrm>
            <a:prstGeom prst="chevron">
              <a:avLst>
                <a:gd name="adj" fmla="val 556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55简" panose="00020600040101010101" charset="-128"/>
              </a:endParaRPr>
            </a:p>
          </p:txBody>
        </p:sp>
      </p:grpSp>
      <p:cxnSp>
        <p:nvCxnSpPr>
          <p:cNvPr id="11" name="直接连接符 10"/>
          <p:cNvCxnSpPr/>
          <p:nvPr/>
        </p:nvCxnSpPr>
        <p:spPr>
          <a:xfrm>
            <a:off x="6302375" y="1303655"/>
            <a:ext cx="30892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Image 3" descr="https://sgw-dx.xf-yun.com/api/v1/sparkdesk/17255551615329b1cb33a85c4411f9c714e81448a522d.jpg?authorization=c2ltcGxlLWp3dCBhaz1zcGFya2Rlc2s4MDAwMDAwMDAwMDE7ZXhwPTMzMDIzNTUxNjE7YWxnbz1obWFjLXNoYTI1NjtzaWc9aFZMQ1VPbG5QdWFyQUQ2R3VlcG9oR0NBeHRjWHhYL0w5ZzA2WUNQQnNUZz0=&amp;x_location=7YfmxI7B7uKO7jlRxIftd6Jpdo=="/>
          <p:cNvPicPr>
            <a:picLocks noChangeAspect="1"/>
          </p:cNvPicPr>
          <p:nvPr/>
        </p:nvPicPr>
        <p:blipFill>
          <a:blip r:embed="rId8"/>
          <a:srcRect l="73" r="73"/>
          <a:stretch>
            <a:fillRect/>
          </a:stretch>
        </p:blipFill>
        <p:spPr>
          <a:xfrm>
            <a:off x="967752" y="2398777"/>
            <a:ext cx="3978947" cy="2651467"/>
          </a:xfrm>
          <a:prstGeom prst="rect">
            <a:avLst/>
          </a:prstGeom>
        </p:spPr>
      </p:pic>
      <p:pic>
        <p:nvPicPr>
          <p:cNvPr id="14" name="Image 0" descr="preencoded.png"/>
          <p:cNvPicPr>
            <a:picLocks noChangeAspect="1"/>
          </p:cNvPicPr>
          <p:nvPr/>
        </p:nvPicPr>
        <p:blipFill>
          <a:blip r:embed="rId9"/>
          <a:stretch>
            <a:fillRect/>
          </a:stretch>
        </p:blipFill>
        <p:spPr>
          <a:xfrm>
            <a:off x="6187818" y="1843093"/>
            <a:ext cx="914028" cy="914028"/>
          </a:xfrm>
          <a:prstGeom prst="rect">
            <a:avLst/>
          </a:prstGeom>
        </p:spPr>
      </p:pic>
      <p:pic>
        <p:nvPicPr>
          <p:cNvPr id="15" name="Image 0" descr="preencoded.png"/>
          <p:cNvPicPr>
            <a:picLocks noChangeAspect="1"/>
          </p:cNvPicPr>
          <p:nvPr/>
        </p:nvPicPr>
        <p:blipFill>
          <a:blip r:embed="rId9"/>
          <a:stretch>
            <a:fillRect/>
          </a:stretch>
        </p:blipFill>
        <p:spPr>
          <a:xfrm>
            <a:off x="6201070" y="2684655"/>
            <a:ext cx="914028" cy="914028"/>
          </a:xfrm>
          <a:prstGeom prst="rect">
            <a:avLst/>
          </a:prstGeom>
        </p:spPr>
      </p:pic>
      <p:pic>
        <p:nvPicPr>
          <p:cNvPr id="16" name="Image 0" descr="preencoded.png"/>
          <p:cNvPicPr>
            <a:picLocks noChangeAspect="1"/>
          </p:cNvPicPr>
          <p:nvPr/>
        </p:nvPicPr>
        <p:blipFill>
          <a:blip r:embed="rId9"/>
          <a:stretch>
            <a:fillRect/>
          </a:stretch>
        </p:blipFill>
        <p:spPr>
          <a:xfrm>
            <a:off x="6187818" y="3682759"/>
            <a:ext cx="914028" cy="914028"/>
          </a:xfrm>
          <a:prstGeom prst="rect">
            <a:avLst/>
          </a:prstGeom>
        </p:spPr>
      </p:pic>
      <p:pic>
        <p:nvPicPr>
          <p:cNvPr id="27" name="Image 0" descr="preencoded.png"/>
          <p:cNvPicPr>
            <a:picLocks noChangeAspect="1"/>
          </p:cNvPicPr>
          <p:nvPr/>
        </p:nvPicPr>
        <p:blipFill>
          <a:blip r:embed="rId9"/>
          <a:stretch>
            <a:fillRect/>
          </a:stretch>
        </p:blipFill>
        <p:spPr>
          <a:xfrm>
            <a:off x="6187818" y="4640317"/>
            <a:ext cx="914028" cy="914028"/>
          </a:xfrm>
          <a:prstGeom prst="rect">
            <a:avLst/>
          </a:prstGeom>
        </p:spPr>
      </p:pic>
      <p:sp>
        <p:nvSpPr>
          <p:cNvPr id="29" name="文本框 28"/>
          <p:cNvSpPr txBox="1"/>
          <p:nvPr/>
        </p:nvSpPr>
        <p:spPr>
          <a:xfrm>
            <a:off x="3291840" y="1871980"/>
            <a:ext cx="6687820" cy="855980"/>
          </a:xfrm>
          <a:prstGeom prst="rect">
            <a:avLst/>
          </a:prstGeom>
          <a:noFill/>
        </p:spPr>
        <p:txBody>
          <a:bodyPr wrap="square">
            <a:spAutoFit/>
          </a:bodyPr>
          <a:lstStyle/>
          <a:p>
            <a:pPr marL="0" indent="0" algn="ctr">
              <a:lnSpc>
                <a:spcPct val="113000"/>
              </a:lnSpc>
              <a:spcBef>
                <a:spcPts val="375"/>
              </a:spcBef>
              <a:buNone/>
            </a:pPr>
            <a:r>
              <a:rPr lang="en-US" altLang="zh-CN" sz="4400" b="1">
                <a:solidFill>
                  <a:srgbClr val="C560FF"/>
                </a:solidFill>
                <a:latin typeface="Arial" panose="020B0604020202020204" pitchFamily="34" charset="0"/>
                <a:ea typeface="Arial" panose="020B0604020202020204" pitchFamily="34" charset="-122"/>
                <a:cs typeface="Arial" panose="020B0604020202020204" pitchFamily="34" charset="-120"/>
              </a:rPr>
              <a:t>01     </a:t>
            </a:r>
            <a:endParaRPr lang="en-US" altLang="zh-CN" sz="1600" dirty="0"/>
          </a:p>
        </p:txBody>
      </p:sp>
      <p:sp>
        <p:nvSpPr>
          <p:cNvPr id="31" name="文本框 30"/>
          <p:cNvSpPr txBox="1"/>
          <p:nvPr/>
        </p:nvSpPr>
        <p:spPr>
          <a:xfrm>
            <a:off x="3577931" y="2725311"/>
            <a:ext cx="6159500" cy="824585"/>
          </a:xfrm>
          <a:prstGeom prst="rect">
            <a:avLst/>
          </a:prstGeom>
          <a:noFill/>
        </p:spPr>
        <p:txBody>
          <a:bodyPr wrap="square">
            <a:spAutoFit/>
          </a:bodyPr>
          <a:lstStyle/>
          <a:p>
            <a:pPr marL="0" indent="0" algn="ctr">
              <a:lnSpc>
                <a:spcPct val="113000"/>
              </a:lnSpc>
              <a:spcBef>
                <a:spcPts val="375"/>
              </a:spcBef>
              <a:buNone/>
            </a:pPr>
            <a:r>
              <a:rPr lang="en-US" altLang="zh-CN" sz="4400" b="1" dirty="0">
                <a:solidFill>
                  <a:srgbClr val="C560FF"/>
                </a:solidFill>
                <a:latin typeface="Arial" panose="020B0604020202020204" pitchFamily="34" charset="0"/>
                <a:ea typeface="Arial" panose="020B0604020202020204" pitchFamily="34" charset="-122"/>
                <a:cs typeface="Arial" panose="020B0604020202020204" pitchFamily="34" charset="-120"/>
              </a:rPr>
              <a:t>02</a:t>
            </a:r>
            <a:endParaRPr lang="en-US" altLang="zh-CN" sz="4400" dirty="0"/>
          </a:p>
        </p:txBody>
      </p:sp>
      <p:sp>
        <p:nvSpPr>
          <p:cNvPr id="33" name="文本框 32"/>
          <p:cNvSpPr txBox="1"/>
          <p:nvPr/>
        </p:nvSpPr>
        <p:spPr>
          <a:xfrm>
            <a:off x="3669692" y="3755459"/>
            <a:ext cx="6159500" cy="824585"/>
          </a:xfrm>
          <a:prstGeom prst="rect">
            <a:avLst/>
          </a:prstGeom>
          <a:noFill/>
        </p:spPr>
        <p:txBody>
          <a:bodyPr wrap="square">
            <a:spAutoFit/>
          </a:bodyPr>
          <a:lstStyle/>
          <a:p>
            <a:pPr marL="0" indent="0" algn="ctr">
              <a:lnSpc>
                <a:spcPct val="113000"/>
              </a:lnSpc>
              <a:spcBef>
                <a:spcPts val="375"/>
              </a:spcBef>
              <a:buNone/>
            </a:pPr>
            <a:r>
              <a:rPr lang="en-US" altLang="zh-CN" sz="4400" b="1" dirty="0">
                <a:solidFill>
                  <a:srgbClr val="C560FF"/>
                </a:solidFill>
                <a:latin typeface="Arial" panose="020B0604020202020204" pitchFamily="34" charset="0"/>
                <a:ea typeface="Arial" panose="020B0604020202020204" pitchFamily="34" charset="-122"/>
                <a:cs typeface="Arial" panose="020B0604020202020204" pitchFamily="34" charset="-120"/>
              </a:rPr>
              <a:t>03</a:t>
            </a:r>
            <a:endParaRPr lang="en-US" altLang="zh-CN" sz="4400" dirty="0"/>
          </a:p>
        </p:txBody>
      </p:sp>
      <p:sp>
        <p:nvSpPr>
          <p:cNvPr id="35" name="文本框 34"/>
          <p:cNvSpPr txBox="1"/>
          <p:nvPr/>
        </p:nvSpPr>
        <p:spPr>
          <a:xfrm>
            <a:off x="3672867" y="4729485"/>
            <a:ext cx="6156324" cy="824585"/>
          </a:xfrm>
          <a:prstGeom prst="rect">
            <a:avLst/>
          </a:prstGeom>
          <a:noFill/>
        </p:spPr>
        <p:txBody>
          <a:bodyPr wrap="square">
            <a:spAutoFit/>
          </a:bodyPr>
          <a:lstStyle/>
          <a:p>
            <a:pPr marL="0" indent="0" algn="ctr">
              <a:lnSpc>
                <a:spcPct val="113000"/>
              </a:lnSpc>
              <a:spcBef>
                <a:spcPts val="375"/>
              </a:spcBef>
              <a:buNone/>
            </a:pPr>
            <a:r>
              <a:rPr lang="en-US" altLang="zh-CN" sz="4400" b="1" dirty="0">
                <a:solidFill>
                  <a:srgbClr val="C560FF"/>
                </a:solidFill>
                <a:latin typeface="Arial" panose="020B0604020202020204" pitchFamily="34" charset="0"/>
                <a:ea typeface="Arial" panose="020B0604020202020204" pitchFamily="34" charset="-122"/>
                <a:cs typeface="Arial" panose="020B0604020202020204" pitchFamily="34" charset="-120"/>
              </a:rPr>
              <a:t>04</a:t>
            </a:r>
            <a:endParaRPr lang="en-US" altLang="zh-CN"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par>
                                <p:cTn id="11" presetID="2" presetClass="entr" presetSubtype="2"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3" grpId="0"/>
      <p:bldP spid="2"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椭圆 12"/>
          <p:cNvSpPr/>
          <p:nvPr>
            <p:custDataLst>
              <p:tags r:id="rId2"/>
            </p:custDataLst>
          </p:nvPr>
        </p:nvSpPr>
        <p:spPr>
          <a:xfrm>
            <a:off x="5371465" y="1506220"/>
            <a:ext cx="1449070" cy="144907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4800">
                <a:latin typeface="汉仪粗宋简" panose="02010600000101010101" charset="-122"/>
                <a:ea typeface="汉仪粗宋简" panose="02010600000101010101" charset="-122"/>
                <a:cs typeface="汉仪旗黑-55简" panose="00020600040101010101" charset="-128"/>
                <a:sym typeface="+mn-lt"/>
              </a:rPr>
              <a:t>1</a:t>
            </a:r>
            <a:endParaRPr lang="zh-CN" altLang="en-US" sz="4800">
              <a:latin typeface="汉仪粗宋简" panose="02010600000101010101" charset="-122"/>
              <a:ea typeface="汉仪粗宋简" panose="02010600000101010101" charset="-122"/>
              <a:cs typeface="汉仪旗黑-55简" panose="00020600040101010101" charset="-128"/>
              <a:sym typeface="+mn-lt"/>
            </a:endParaRPr>
          </a:p>
        </p:txBody>
      </p:sp>
      <p:sp>
        <p:nvSpPr>
          <p:cNvPr id="14" name="文本框 13"/>
          <p:cNvSpPr txBox="1"/>
          <p:nvPr>
            <p:custDataLst>
              <p:tags r:id="rId3"/>
            </p:custDataLst>
          </p:nvPr>
        </p:nvSpPr>
        <p:spPr>
          <a:xfrm>
            <a:off x="3806825" y="3089275"/>
            <a:ext cx="5358765" cy="768350"/>
          </a:xfrm>
          <a:prstGeom prst="rect">
            <a:avLst/>
          </a:prstGeom>
          <a:noFill/>
        </p:spPr>
        <p:txBody>
          <a:bodyPr wrap="square" rtlCol="0">
            <a:spAutoFit/>
          </a:bodyPr>
          <a:lstStyle/>
          <a:p>
            <a:pPr algn="l"/>
            <a:r>
              <a:rPr lang="en-US" altLang="zh-CN" sz="4400" dirty="0">
                <a:solidFill>
                  <a:schemeClr val="bg1"/>
                </a:solidFill>
                <a:latin typeface="汉仪粗宋简" panose="02010600000101010101" charset="-122"/>
                <a:ea typeface="汉仪粗宋简" panose="02010600000101010101" charset="-122"/>
                <a:cs typeface="+mn-ea"/>
                <a:sym typeface="+mn-lt"/>
              </a:rPr>
              <a:t>    </a:t>
            </a:r>
            <a:r>
              <a:rPr lang="zh-CN" altLang="en-US" sz="4400" dirty="0">
                <a:solidFill>
                  <a:schemeClr val="bg1"/>
                </a:solidFill>
                <a:latin typeface="汉仪粗宋简" panose="02010600000101010101" charset="-122"/>
                <a:ea typeface="汉仪粗宋简" panose="02010600000101010101" charset="-122"/>
                <a:cs typeface="+mn-ea"/>
                <a:sym typeface="+mn-lt"/>
              </a:rPr>
              <a:t>主要内容</a:t>
            </a:r>
            <a:endParaRPr lang="zh-CN" altLang="en-US" sz="4400" dirty="0">
              <a:solidFill>
                <a:schemeClr val="bg1"/>
              </a:solidFill>
              <a:latin typeface="汉仪雅酷黑 65W" panose="020B0604020202020204" charset="-122"/>
              <a:ea typeface="汉仪雅酷黑 65W" panose="020B0604020202020204" charset="-122"/>
              <a:cs typeface="+mn-ea"/>
              <a:sym typeface="+mn-lt"/>
            </a:endParaRPr>
          </a:p>
        </p:txBody>
      </p:sp>
      <p:sp>
        <p:nvSpPr>
          <p:cNvPr id="15" name="矩形 14"/>
          <p:cNvSpPr/>
          <p:nvPr>
            <p:custDataLst>
              <p:tags r:id="rId4"/>
            </p:custDataLst>
          </p:nvPr>
        </p:nvSpPr>
        <p:spPr>
          <a:xfrm>
            <a:off x="2072640" y="3921760"/>
            <a:ext cx="8218805" cy="922020"/>
          </a:xfrm>
          <a:prstGeom prst="rect">
            <a:avLst/>
          </a:prstGeom>
        </p:spPr>
        <p:txBody>
          <a:bodyPr wrap="square">
            <a:spAutoFit/>
          </a:bodyPr>
          <a:lstStyle/>
          <a:p>
            <a:pPr algn="ctr">
              <a:lnSpc>
                <a:spcPct val="150000"/>
              </a:lnSpc>
            </a:pPr>
            <a:endPar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mn-ea"/>
            </a:endParaRPr>
          </a:p>
          <a:p>
            <a:pPr algn="ctr">
              <a:lnSpc>
                <a:spcPct val="150000"/>
              </a:lnSpc>
            </a:pPr>
            <a:endPar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Docer Falling Dust PPT demo 9"/>
          <p:cNvSpPr/>
          <p:nvPr>
            <p:custDataLst>
              <p:tags r:id="rId2"/>
            </p:custDataLst>
          </p:nvPr>
        </p:nvSpPr>
        <p:spPr>
          <a:xfrm>
            <a:off x="3644900" y="1461770"/>
            <a:ext cx="5902325" cy="1060450"/>
          </a:xfrm>
          <a:prstGeom prst="rect">
            <a:avLst/>
          </a:prstGeom>
        </p:spPr>
        <p:txBody>
          <a:bodyPr wrap="square">
            <a:spAutoFit/>
          </a:bodyPr>
          <a:lstStyle/>
          <a:p>
            <a:pPr algn="l">
              <a:lnSpc>
                <a:spcPct val="150000"/>
              </a:lnSpc>
            </a:pP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 1.</a:t>
            </a: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对业务场景进行分析，确定需要的节点类型、关系类型以及它们的属性</a:t>
            </a: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a:p>
            <a:pPr algn="l">
              <a:lnSpc>
                <a:spcPct val="150000"/>
              </a:lnSpc>
            </a:pP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 2.</a:t>
            </a: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将现有数据导入Neo4j</a:t>
            </a: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a:p>
            <a:pPr algn="l">
              <a:lnSpc>
                <a:spcPct val="150000"/>
              </a:lnSpc>
            </a:pP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 3.</a:t>
            </a: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为了提高查询效率，可以为节点的某些属性创建索引</a:t>
            </a: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9" name="Docer Falling Dust PPT demo 8"/>
          <p:cNvSpPr/>
          <p:nvPr>
            <p:custDataLst>
              <p:tags r:id="rId3"/>
            </p:custDataLst>
          </p:nvPr>
        </p:nvSpPr>
        <p:spPr>
          <a:xfrm>
            <a:off x="3449955" y="1065530"/>
            <a:ext cx="4925695" cy="460375"/>
          </a:xfrm>
          <a:prstGeom prst="rect">
            <a:avLst/>
          </a:prstGeom>
        </p:spPr>
        <p:txBody>
          <a:bodyPr wrap="square">
            <a:spAutoFit/>
          </a:bodyPr>
          <a:lstStyle/>
          <a:p>
            <a:pPr algn="l">
              <a:lnSpc>
                <a:spcPct val="100000"/>
              </a:lnSpc>
            </a:pPr>
            <a:r>
              <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rPr>
              <a:t>neo4j 图数据库 数据部分</a:t>
            </a:r>
            <a:endPar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7" name="Docer Falling Dust PPT demo 8"/>
          <p:cNvSpPr/>
          <p:nvPr>
            <p:custDataLst>
              <p:tags r:id="rId4"/>
            </p:custDataLst>
          </p:nvPr>
        </p:nvSpPr>
        <p:spPr>
          <a:xfrm>
            <a:off x="419735" y="2522220"/>
            <a:ext cx="1581150" cy="353060"/>
          </a:xfrm>
          <a:prstGeom prst="rect">
            <a:avLst/>
          </a:prstGeom>
        </p:spPr>
        <p:txBody>
          <a:bodyPr wrap="square">
            <a:noAutofit/>
          </a:bodyPr>
          <a:lstStyle/>
          <a:p>
            <a:pPr algn="ctr">
              <a:lnSpc>
                <a:spcPct val="100000"/>
              </a:lnSpc>
            </a:pP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pic>
        <p:nvPicPr>
          <p:cNvPr id="19" name="Picture 3" descr="C:\Users\Administrator\Desktop\微立体创业计划\005.png"/>
          <p:cNvPicPr>
            <a:picLocks noChangeAspect="1" noChangeArrowheads="1"/>
          </p:cNvPicPr>
          <p:nvPr userDrawn="1">
            <p:custDataLst>
              <p:tags r:id="rId5"/>
            </p:custDataLst>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786" y="35536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0" name="Picture 4" descr="C:\Users\Administrator\Desktop\微立体创业计划\004.png"/>
          <p:cNvPicPr>
            <a:picLocks noChangeAspect="1" noChangeArrowheads="1"/>
          </p:cNvPicPr>
          <p:nvPr userDrawn="1">
            <p:custDataLst>
              <p:tags r:id="rId7"/>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622932" y="36785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21" name="文本框 20"/>
          <p:cNvSpPr txBox="1"/>
          <p:nvPr userDrawn="1">
            <p:custDataLst>
              <p:tags r:id="rId9"/>
            </p:custDataLst>
          </p:nvPr>
        </p:nvSpPr>
        <p:spPr>
          <a:xfrm>
            <a:off x="1278890" y="431165"/>
            <a:ext cx="4638675" cy="460375"/>
          </a:xfrm>
          <a:prstGeom prst="rect">
            <a:avLst/>
          </a:prstGeom>
          <a:noFill/>
        </p:spPr>
        <p:txBody>
          <a:bodyPr wrap="square" rtlCol="0">
            <a:spAutoFit/>
          </a:bodyPr>
          <a:lstStyle/>
          <a:p>
            <a:pPr algn="l" fontAlgn="auto">
              <a:buClrTx/>
              <a:buSzTx/>
              <a:buFontTx/>
            </a:pPr>
            <a:r>
              <a:rPr lang="zh-CN" altLang="en-US" sz="2400" dirty="0">
                <a:solidFill>
                  <a:schemeClr val="bg1"/>
                </a:solidFill>
                <a:latin typeface="汉仪雅酷黑 65W" panose="020B0604020202020204" charset="-122"/>
                <a:ea typeface="汉仪雅酷黑 65W" panose="020B0604020202020204" charset="-122"/>
                <a:cs typeface="+mn-ea"/>
                <a:sym typeface="+mn-lt"/>
              </a:rPr>
              <a:t>主要内容</a:t>
            </a:r>
            <a:endParaRPr lang="zh-CN" altLang="en-US" sz="2400" dirty="0">
              <a:solidFill>
                <a:schemeClr val="bg1"/>
              </a:solidFill>
              <a:latin typeface="汉仪雅酷黑 65W" panose="020B0604020202020204" charset="-122"/>
              <a:ea typeface="汉仪雅酷黑 65W" panose="020B0604020202020204" charset="-122"/>
              <a:cs typeface="+mn-ea"/>
              <a:sym typeface="+mn-lt"/>
            </a:endParaRPr>
          </a:p>
        </p:txBody>
      </p:sp>
      <p:sp>
        <p:nvSpPr>
          <p:cNvPr id="6" name="Docer Falling Dust PPT demo 8"/>
          <p:cNvSpPr/>
          <p:nvPr>
            <p:custDataLst>
              <p:tags r:id="rId10"/>
            </p:custDataLst>
          </p:nvPr>
        </p:nvSpPr>
        <p:spPr>
          <a:xfrm>
            <a:off x="419735" y="3354705"/>
            <a:ext cx="2517140" cy="353060"/>
          </a:xfrm>
          <a:prstGeom prst="rect">
            <a:avLst/>
          </a:prstGeom>
        </p:spPr>
        <p:txBody>
          <a:bodyPr wrap="square">
            <a:noAutofit/>
          </a:bodyPr>
          <a:lstStyle/>
          <a:p>
            <a:pPr algn="ctr">
              <a:lnSpc>
                <a:spcPct val="100000"/>
              </a:lnSpc>
            </a:pP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0" name="Docer Falling Dust PPT demo 8"/>
          <p:cNvSpPr/>
          <p:nvPr>
            <p:custDataLst>
              <p:tags r:id="rId11"/>
            </p:custDataLst>
          </p:nvPr>
        </p:nvSpPr>
        <p:spPr>
          <a:xfrm>
            <a:off x="514985" y="4478655"/>
            <a:ext cx="1390015" cy="353060"/>
          </a:xfrm>
          <a:prstGeom prst="rect">
            <a:avLst/>
          </a:prstGeom>
        </p:spPr>
        <p:txBody>
          <a:bodyPr wrap="square">
            <a:noAutofit/>
          </a:bodyPr>
          <a:lstStyle/>
          <a:p>
            <a:pPr algn="ctr">
              <a:lnSpc>
                <a:spcPct val="100000"/>
              </a:lnSpc>
            </a:pP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12" name="Docer Falling Dust PPT demo 8"/>
          <p:cNvSpPr/>
          <p:nvPr>
            <p:custDataLst>
              <p:tags r:id="rId12"/>
            </p:custDataLst>
          </p:nvPr>
        </p:nvSpPr>
        <p:spPr>
          <a:xfrm>
            <a:off x="792714" y="1142463"/>
            <a:ext cx="1581150" cy="353060"/>
          </a:xfrm>
          <a:prstGeom prst="rect">
            <a:avLst/>
          </a:prstGeom>
        </p:spPr>
        <p:txBody>
          <a:bodyPr wrap="square">
            <a:noAutofit/>
          </a:bodyPr>
          <a:lstStyle/>
          <a:p>
            <a:pPr algn="ctr">
              <a:lnSpc>
                <a:spcPct val="100000"/>
              </a:lnSpc>
            </a:pP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0" name="Docer Falling Dust PPT demo 8"/>
          <p:cNvSpPr/>
          <p:nvPr>
            <p:custDataLst>
              <p:tags r:id="rId13"/>
            </p:custDataLst>
          </p:nvPr>
        </p:nvSpPr>
        <p:spPr>
          <a:xfrm>
            <a:off x="224155" y="5641340"/>
            <a:ext cx="2908300" cy="353060"/>
          </a:xfrm>
          <a:prstGeom prst="rect">
            <a:avLst/>
          </a:prstGeom>
        </p:spPr>
        <p:txBody>
          <a:bodyPr wrap="square">
            <a:noAutofit/>
          </a:bodyPr>
          <a:lstStyle/>
          <a:p>
            <a:pPr algn="ctr">
              <a:lnSpc>
                <a:spcPct val="100000"/>
              </a:lnSpc>
            </a:pP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3" name="Docer Falling Dust PPT demo 8"/>
          <p:cNvSpPr/>
          <p:nvPr>
            <p:custDataLst>
              <p:tags r:id="rId14"/>
            </p:custDataLst>
          </p:nvPr>
        </p:nvSpPr>
        <p:spPr>
          <a:xfrm>
            <a:off x="3449955" y="2480945"/>
            <a:ext cx="4925695" cy="460375"/>
          </a:xfrm>
          <a:prstGeom prst="rect">
            <a:avLst/>
          </a:prstGeom>
        </p:spPr>
        <p:txBody>
          <a:bodyPr wrap="square">
            <a:spAutoFit/>
          </a:bodyPr>
          <a:lstStyle/>
          <a:p>
            <a:pPr algn="l">
              <a:lnSpc>
                <a:spcPct val="100000"/>
              </a:lnSpc>
            </a:pPr>
            <a:r>
              <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rPr>
              <a:t>搭建Chrom</a:t>
            </a:r>
            <a:r>
              <a:rPr lang="en-US" altLang="zh-CN" sz="2400" dirty="0">
                <a:solidFill>
                  <a:schemeClr val="bg1"/>
                </a:solidFill>
                <a:latin typeface="汉仪粗宋简" panose="02010600000101010101" charset="-122"/>
                <a:ea typeface="汉仪粗宋简" panose="02010600000101010101" charset="-122"/>
                <a:cs typeface="+mn-ea"/>
                <a:sym typeface="汉仪旗黑-55简" panose="00020600040101010101" charset="-128"/>
              </a:rPr>
              <a:t>a</a:t>
            </a:r>
            <a:r>
              <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rPr>
              <a:t> 离线数据库</a:t>
            </a:r>
            <a:endPar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4" name="Docer Falling Dust PPT demo 9"/>
          <p:cNvSpPr/>
          <p:nvPr>
            <p:custDataLst>
              <p:tags r:id="rId15"/>
            </p:custDataLst>
          </p:nvPr>
        </p:nvSpPr>
        <p:spPr>
          <a:xfrm>
            <a:off x="3706495" y="2849245"/>
            <a:ext cx="5902325" cy="414020"/>
          </a:xfrm>
          <a:prstGeom prst="rect">
            <a:avLst/>
          </a:prstGeom>
        </p:spPr>
        <p:txBody>
          <a:bodyPr wrap="square">
            <a:spAutoFit/>
          </a:bodyPr>
          <a:lstStyle/>
          <a:p>
            <a:pPr algn="l">
              <a:lnSpc>
                <a:spcPct val="150000"/>
              </a:lnSpc>
            </a:pP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1.</a:t>
            </a: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创建Chrom</a:t>
            </a: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a</a:t>
            </a: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数据库存储特征向量及其索引，确保离线数据库的运行</a:t>
            </a: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35" name="Docer Falling Dust PPT demo 8"/>
          <p:cNvSpPr/>
          <p:nvPr>
            <p:custDataLst>
              <p:tags r:id="rId16"/>
            </p:custDataLst>
          </p:nvPr>
        </p:nvSpPr>
        <p:spPr>
          <a:xfrm>
            <a:off x="3449955" y="3301365"/>
            <a:ext cx="4925695" cy="460375"/>
          </a:xfrm>
          <a:prstGeom prst="rect">
            <a:avLst/>
          </a:prstGeom>
        </p:spPr>
        <p:txBody>
          <a:bodyPr wrap="square">
            <a:spAutoFit/>
          </a:bodyPr>
          <a:lstStyle/>
          <a:p>
            <a:pPr algn="l">
              <a:lnSpc>
                <a:spcPct val="100000"/>
              </a:lnSpc>
            </a:pPr>
            <a:r>
              <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rPr>
              <a:t>集成llm api</a:t>
            </a:r>
            <a:endPar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6" name="Docer Falling Dust PPT demo 9"/>
          <p:cNvSpPr/>
          <p:nvPr>
            <p:custDataLst>
              <p:tags r:id="rId17"/>
            </p:custDataLst>
          </p:nvPr>
        </p:nvSpPr>
        <p:spPr>
          <a:xfrm>
            <a:off x="3682365" y="3724275"/>
            <a:ext cx="5902325" cy="737235"/>
          </a:xfrm>
          <a:prstGeom prst="rect">
            <a:avLst/>
          </a:prstGeom>
        </p:spPr>
        <p:txBody>
          <a:bodyPr wrap="square">
            <a:spAutoFit/>
          </a:bodyPr>
          <a:lstStyle/>
          <a:p>
            <a:pPr algn="l">
              <a:lnSpc>
                <a:spcPct val="150000"/>
              </a:lnSpc>
            </a:pP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1.</a:t>
            </a: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负责选择和集成适合的LLM（大型语言模型）API</a:t>
            </a: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a:p>
            <a:pPr algn="l">
              <a:lnSpc>
                <a:spcPct val="150000"/>
              </a:lnSpc>
            </a:pP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2.</a:t>
            </a: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维护模型的embedding功能，确保数据的正确嵌入和检索</a:t>
            </a: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37" name="Docer Falling Dust PPT demo 8"/>
          <p:cNvSpPr/>
          <p:nvPr>
            <p:custDataLst>
              <p:tags r:id="rId18"/>
            </p:custDataLst>
          </p:nvPr>
        </p:nvSpPr>
        <p:spPr>
          <a:xfrm>
            <a:off x="3449955" y="4424680"/>
            <a:ext cx="4925695" cy="460375"/>
          </a:xfrm>
          <a:prstGeom prst="rect">
            <a:avLst/>
          </a:prstGeom>
        </p:spPr>
        <p:txBody>
          <a:bodyPr wrap="square">
            <a:spAutoFit/>
          </a:bodyPr>
          <a:lstStyle/>
          <a:p>
            <a:pPr algn="l">
              <a:lnSpc>
                <a:spcPct val="100000"/>
              </a:lnSpc>
            </a:pPr>
            <a:r>
              <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rPr>
              <a:t>调试代码 功能测试</a:t>
            </a:r>
            <a:endParaRPr lang="zh-CN" altLang="en-US" sz="24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8" name="Docer Falling Dust PPT demo 9"/>
          <p:cNvSpPr/>
          <p:nvPr>
            <p:custDataLst>
              <p:tags r:id="rId19"/>
            </p:custDataLst>
          </p:nvPr>
        </p:nvSpPr>
        <p:spPr>
          <a:xfrm>
            <a:off x="3706495" y="4921885"/>
            <a:ext cx="5902325" cy="737235"/>
          </a:xfrm>
          <a:prstGeom prst="rect">
            <a:avLst/>
          </a:prstGeom>
        </p:spPr>
        <p:txBody>
          <a:bodyPr wrap="square">
            <a:spAutoFit/>
          </a:bodyPr>
          <a:lstStyle/>
          <a:p>
            <a:pPr algn="l">
              <a:lnSpc>
                <a:spcPct val="150000"/>
              </a:lnSpc>
            </a:pP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1.</a:t>
            </a: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进行初步的代码调试和样例测试</a:t>
            </a: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a:p>
            <a:pPr algn="l">
              <a:lnSpc>
                <a:spcPct val="150000"/>
              </a:lnSpc>
            </a:pP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0-#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0-#ppt_w/2"/>
                                          </p:val>
                                        </p:tav>
                                        <p:tav tm="100000">
                                          <p:val>
                                            <p:strVal val="#ppt_x"/>
                                          </p:val>
                                        </p:tav>
                                      </p:tavLst>
                                    </p:anim>
                                    <p:anim calcmode="lin" valueType="num">
                                      <p:cBhvr additive="base">
                                        <p:cTn id="40" dur="500" fill="hold"/>
                                        <p:tgtEl>
                                          <p:spTgt spid="3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0-#ppt_w/2"/>
                                          </p:val>
                                        </p:tav>
                                        <p:tav tm="100000">
                                          <p:val>
                                            <p:strVal val="#ppt_x"/>
                                          </p:val>
                                        </p:tav>
                                      </p:tavLst>
                                    </p:anim>
                                    <p:anim calcmode="lin" valueType="num">
                                      <p:cBhvr additive="base">
                                        <p:cTn id="44" dur="50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0-#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0-#ppt_w/2"/>
                                          </p:val>
                                        </p:tav>
                                        <p:tav tm="100000">
                                          <p:val>
                                            <p:strVal val="#ppt_x"/>
                                          </p:val>
                                        </p:tav>
                                      </p:tavLst>
                                    </p:anim>
                                    <p:anim calcmode="lin" valueType="num">
                                      <p:cBhvr additive="base">
                                        <p:cTn id="52" dur="500" fill="hold"/>
                                        <p:tgtEl>
                                          <p:spTgt spid="37"/>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0-#ppt_w/2"/>
                                          </p:val>
                                        </p:tav>
                                        <p:tav tm="100000">
                                          <p:val>
                                            <p:strVal val="#ppt_x"/>
                                          </p:val>
                                        </p:tav>
                                      </p:tavLst>
                                    </p:anim>
                                    <p:anim calcmode="lin" valueType="num">
                                      <p:cBhvr additive="base">
                                        <p:cTn id="56"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6" grpId="0"/>
      <p:bldP spid="10" grpId="0"/>
      <p:bldP spid="12" grpId="0"/>
      <p:bldP spid="30" grpId="0"/>
      <p:bldP spid="33" grpId="0"/>
      <p:bldP spid="34" grpId="0"/>
      <p:bldP spid="35" grpId="0"/>
      <p:bldP spid="36" grpId="0"/>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3" name="椭圆 12"/>
          <p:cNvSpPr/>
          <p:nvPr>
            <p:custDataLst>
              <p:tags r:id="rId2"/>
            </p:custDataLst>
          </p:nvPr>
        </p:nvSpPr>
        <p:spPr>
          <a:xfrm>
            <a:off x="5371465" y="1506220"/>
            <a:ext cx="1449070" cy="1449070"/>
          </a:xfrm>
          <a:prstGeom prst="ellipse">
            <a:avLst/>
          </a:prstGeom>
          <a:gradFill>
            <a:gsLst>
              <a:gs pos="1000">
                <a:schemeClr val="accent1"/>
              </a:gs>
              <a:gs pos="100000">
                <a:schemeClr val="accent3"/>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4800">
                <a:latin typeface="汉仪粗宋简" panose="02010600000101010101" charset="-122"/>
                <a:ea typeface="汉仪粗宋简" panose="02010600000101010101" charset="-122"/>
                <a:cs typeface="汉仪旗黑-55简" panose="00020600040101010101" charset="-128"/>
                <a:sym typeface="+mn-lt"/>
              </a:rPr>
              <a:t>2</a:t>
            </a:r>
            <a:endParaRPr lang="en-US" altLang="zh-CN" sz="4800">
              <a:latin typeface="汉仪粗宋简" panose="02010600000101010101" charset="-122"/>
              <a:ea typeface="汉仪粗宋简" panose="02010600000101010101" charset="-122"/>
              <a:cs typeface="汉仪旗黑-55简" panose="00020600040101010101" charset="-128"/>
              <a:sym typeface="+mn-lt"/>
            </a:endParaRPr>
          </a:p>
        </p:txBody>
      </p:sp>
      <p:sp>
        <p:nvSpPr>
          <p:cNvPr id="14" name="文本框 13"/>
          <p:cNvSpPr txBox="1"/>
          <p:nvPr>
            <p:custDataLst>
              <p:tags r:id="rId3"/>
            </p:custDataLst>
          </p:nvPr>
        </p:nvSpPr>
        <p:spPr>
          <a:xfrm>
            <a:off x="4348480" y="3089275"/>
            <a:ext cx="5225415" cy="768350"/>
          </a:xfrm>
          <a:prstGeom prst="rect">
            <a:avLst/>
          </a:prstGeom>
          <a:noFill/>
        </p:spPr>
        <p:txBody>
          <a:bodyPr wrap="square" rtlCol="0">
            <a:spAutoFit/>
          </a:bodyPr>
          <a:lstStyle/>
          <a:p>
            <a:pPr algn="l"/>
            <a:r>
              <a:rPr lang="zh-CN" altLang="en-US" sz="4400" dirty="0">
                <a:solidFill>
                  <a:schemeClr val="bg1"/>
                </a:solidFill>
                <a:latin typeface="汉仪雅酷黑 65W" panose="020B0604020202020204" charset="-122"/>
                <a:ea typeface="汉仪雅酷黑 65W" panose="020B0604020202020204" charset="-122"/>
                <a:cs typeface="+mn-ea"/>
                <a:sym typeface="+mn-lt"/>
              </a:rPr>
              <a:t>项目实现思路</a:t>
            </a:r>
            <a:endParaRPr lang="zh-CN" altLang="en-US" sz="4400" dirty="0">
              <a:solidFill>
                <a:schemeClr val="bg1"/>
              </a:solidFill>
              <a:latin typeface="汉仪雅酷黑 65W" panose="020B0604020202020204" charset="-122"/>
              <a:ea typeface="汉仪雅酷黑 65W" panose="020B060402020202020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9" name="Picture 3" descr="C:\Users\Administrator\Desktop\微立体创业计划\005.png"/>
          <p:cNvPicPr>
            <a:picLocks noChangeAspect="1" noChangeArrowheads="1"/>
          </p:cNvPicPr>
          <p:nvPr userDrawn="1">
            <p:custDataLst>
              <p:tags r:id="rId2"/>
            </p:custDataLst>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786" y="35536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0" name="Picture 4" descr="C:\Users\Administrator\Desktop\微立体创业计划\004.png"/>
          <p:cNvPicPr>
            <a:picLocks noChangeAspect="1" noChangeArrowheads="1"/>
          </p:cNvPicPr>
          <p:nvPr userDrawn="1">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622932" y="36785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cxnSp>
        <p:nvCxnSpPr>
          <p:cNvPr id="22" name="Docer Falling Dust PPT demo"/>
          <p:cNvCxnSpPr/>
          <p:nvPr>
            <p:custDataLst>
              <p:tags r:id="rId6"/>
            </p:custDataLst>
          </p:nvPr>
        </p:nvCxnSpPr>
        <p:spPr>
          <a:xfrm>
            <a:off x="3451225" y="2010410"/>
            <a:ext cx="1800000" cy="0"/>
          </a:xfrm>
          <a:prstGeom prst="line">
            <a:avLst/>
          </a:prstGeom>
          <a:ln w="25400">
            <a:gradFill>
              <a:gsLst>
                <a:gs pos="0">
                  <a:schemeClr val="bg1">
                    <a:alpha val="0"/>
                  </a:schemeClr>
                </a:gs>
                <a:gs pos="100000">
                  <a:schemeClr val="bg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Docer Falling Dust PPT demo 9"/>
          <p:cNvSpPr/>
          <p:nvPr>
            <p:custDataLst>
              <p:tags r:id="rId7"/>
            </p:custDataLst>
          </p:nvPr>
        </p:nvSpPr>
        <p:spPr>
          <a:xfrm>
            <a:off x="1278890" y="2349500"/>
            <a:ext cx="6690995" cy="3270250"/>
          </a:xfrm>
          <a:prstGeom prst="rect">
            <a:avLst/>
          </a:prstGeom>
        </p:spPr>
        <p:txBody>
          <a:bodyPr wrap="square">
            <a:noAutofit/>
          </a:bodyPr>
          <a:lstStyle/>
          <a:p>
            <a:pPr algn="just">
              <a:lnSpc>
                <a:spcPct val="105000"/>
              </a:lnSpc>
              <a:spcBef>
                <a:spcPts val="375"/>
              </a:spcBef>
            </a:pPr>
            <a:r>
              <a:rPr lang="en-US" altLang="zh-CN" sz="1400" dirty="0" err="1">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LLM（大型语言模型）通过训练大量文本数据，学习语言的深层结构和语义规律，使其能在多种任务中生成连贯、逻辑性强的文本输出</a:t>
            </a:r>
            <a:r>
              <a:rPr lang="en-US" altLang="zh-CN"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a:t>
            </a:r>
            <a:endParaRPr lang="en-US" altLang="zh-CN"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a:p>
            <a:pPr algn="just">
              <a:lnSpc>
                <a:spcPct val="105000"/>
              </a:lnSpc>
              <a:spcBef>
                <a:spcPts val="375"/>
              </a:spcBef>
            </a:pPr>
            <a:r>
              <a:rPr lang="en-US" altLang="zh-CN"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在智能问诊对话系统中，LLM负责理解用户的查询，并直接提供准确答案或相关建议，通过深度学习技术优化问答质量，提高系统的响应速度和准确性。</a:t>
            </a:r>
            <a:endParaRPr lang="en-US" altLang="zh-CN" sz="2400" dirty="0"/>
          </a:p>
          <a:p>
            <a:pPr algn="just">
              <a:lnSpc>
                <a:spcPct val="105000"/>
              </a:lnSpc>
              <a:spcBef>
                <a:spcPts val="375"/>
              </a:spcBef>
            </a:pPr>
            <a:r>
              <a:rPr lang="en-US" altLang="zh-CN"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随着更多数据的输入，LLM能不断自我优化和调整其回答策略，通过反馈循环提升回答的准确性和相关性，实现更精准的医疗咨询和诊断支持。</a:t>
            </a:r>
            <a:endParaRPr lang="en-US" altLang="zh-CN" sz="2400" dirty="0"/>
          </a:p>
          <a:p>
            <a:pPr algn="just">
              <a:lnSpc>
                <a:spcPct val="105000"/>
              </a:lnSpc>
              <a:spcBef>
                <a:spcPts val="375"/>
              </a:spcBef>
            </a:pPr>
            <a:endParaRPr lang="en-US" altLang="zh-CN" dirty="0"/>
          </a:p>
        </p:txBody>
      </p:sp>
      <p:sp>
        <p:nvSpPr>
          <p:cNvPr id="12" name="Docer Falling Dust PPT demo 8"/>
          <p:cNvSpPr/>
          <p:nvPr>
            <p:custDataLst>
              <p:tags r:id="rId8"/>
            </p:custDataLst>
          </p:nvPr>
        </p:nvSpPr>
        <p:spPr>
          <a:xfrm>
            <a:off x="1366452" y="1757284"/>
            <a:ext cx="2359797" cy="460375"/>
          </a:xfrm>
          <a:prstGeom prst="rect">
            <a:avLst/>
          </a:prstGeom>
        </p:spPr>
        <p:txBody>
          <a:bodyPr wrap="square">
            <a:spAutoFit/>
          </a:bodyPr>
          <a:lstStyle/>
          <a:p>
            <a:pPr algn="ctr">
              <a:lnSpc>
                <a:spcPct val="120000"/>
              </a:lnSpc>
            </a:pPr>
            <a:r>
              <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1.</a:t>
            </a:r>
            <a:r>
              <a:rPr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直接使用大模型</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pic>
        <p:nvPicPr>
          <p:cNvPr id="5" name="图片 4"/>
          <p:cNvPicPr>
            <a:picLocks noChangeAspect="1"/>
          </p:cNvPicPr>
          <p:nvPr/>
        </p:nvPicPr>
        <p:blipFill>
          <a:blip r:embed="rId9"/>
          <a:stretch>
            <a:fillRect/>
          </a:stretch>
        </p:blipFill>
        <p:spPr>
          <a:xfrm>
            <a:off x="6653482" y="632513"/>
            <a:ext cx="4915586" cy="8668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9" name="Picture 3" descr="C:\Users\Administrator\Desktop\微立体创业计划\005.png"/>
          <p:cNvPicPr>
            <a:picLocks noChangeAspect="1" noChangeArrowheads="1"/>
          </p:cNvPicPr>
          <p:nvPr userDrawn="1">
            <p:custDataLst>
              <p:tags r:id="rId2"/>
            </p:custDataLst>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786" y="35536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0" name="Picture 4" descr="C:\Users\Administrator\Desktop\微立体创业计划\004.png"/>
          <p:cNvPicPr>
            <a:picLocks noChangeAspect="1" noChangeArrowheads="1"/>
          </p:cNvPicPr>
          <p:nvPr userDrawn="1">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622932" y="36785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cxnSp>
        <p:nvCxnSpPr>
          <p:cNvPr id="22" name="Docer Falling Dust PPT demo"/>
          <p:cNvCxnSpPr/>
          <p:nvPr>
            <p:custDataLst>
              <p:tags r:id="rId6"/>
            </p:custDataLst>
          </p:nvPr>
        </p:nvCxnSpPr>
        <p:spPr>
          <a:xfrm>
            <a:off x="6202045" y="1628775"/>
            <a:ext cx="1800000" cy="0"/>
          </a:xfrm>
          <a:prstGeom prst="line">
            <a:avLst/>
          </a:prstGeom>
          <a:ln w="25400">
            <a:gradFill>
              <a:gsLst>
                <a:gs pos="0">
                  <a:schemeClr val="bg1">
                    <a:alpha val="0"/>
                  </a:schemeClr>
                </a:gs>
                <a:gs pos="100000">
                  <a:schemeClr val="bg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Docer Falling Dust PPT demo 9"/>
          <p:cNvSpPr/>
          <p:nvPr>
            <p:custDataLst>
              <p:tags r:id="rId7"/>
            </p:custDataLst>
          </p:nvPr>
        </p:nvSpPr>
        <p:spPr>
          <a:xfrm>
            <a:off x="1278890" y="1977390"/>
            <a:ext cx="6790055" cy="1706880"/>
          </a:xfrm>
          <a:prstGeom prst="rect">
            <a:avLst/>
          </a:prstGeom>
        </p:spPr>
        <p:txBody>
          <a:bodyPr wrap="square">
            <a:spAutoFit/>
          </a:bodyPr>
          <a:lstStyle/>
          <a:p>
            <a:pPr algn="l">
              <a:lnSpc>
                <a:spcPct val="150000"/>
              </a:lnSpc>
            </a:pP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1. </a:t>
            </a: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定义文本分割器， 读取并分割文件（</a:t>
            </a: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4</a:t>
            </a: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个文件）</a:t>
            </a: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a:p>
            <a:pPr algn="l">
              <a:lnSpc>
                <a:spcPct val="150000"/>
              </a:lnSpc>
            </a:pP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2. 向量化并存储 -- </a:t>
            </a: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生成离线数据库</a:t>
            </a:r>
            <a:r>
              <a:rPr lang="zh-CN" altLang="en-US" sz="1400" dirty="0">
                <a:solidFill>
                  <a:schemeClr val="bg1"/>
                </a:solidFill>
                <a:latin typeface="汉仪旗黑-55简" panose="00020600040101010101" charset="-128"/>
                <a:ea typeface="宋体" panose="02010600030101010101" pitchFamily="2" charset="-122"/>
                <a:cs typeface="+mn-ea"/>
                <a:sym typeface="汉仪旗黑-55简" panose="00020600040101010101" charset="-128"/>
              </a:rPr>
              <a:t>（</a:t>
            </a: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使用 ChromaDB）。</a:t>
            </a:r>
            <a:endPar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a:p>
            <a:pPr indent="457200" algn="l">
              <a:lnSpc>
                <a:spcPct val="150000"/>
              </a:lnSpc>
            </a:pP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保存位置 \data\inputs\chroma.sqlite3</a:t>
            </a:r>
            <a:endPar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a:p>
            <a:pPr algn="l">
              <a:lnSpc>
                <a:spcPct val="150000"/>
              </a:lnSpc>
            </a:pPr>
            <a:r>
              <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3. 根据缓存文档召回，llm 总结回答</a:t>
            </a:r>
            <a:endParaRPr lang="en-US" altLang="zh-CN"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a:p>
            <a:pPr algn="l">
              <a:lnSpc>
                <a:spcPct val="150000"/>
              </a:lnSpc>
            </a:pPr>
            <a:r>
              <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rPr>
              <a:t> </a:t>
            </a:r>
            <a:endParaRPr lang="zh-CN" altLang="en-US" sz="1400" dirty="0">
              <a:solidFill>
                <a:schemeClr val="bg1"/>
              </a:solidFill>
              <a:latin typeface="汉仪旗黑-55简" panose="00020600040101010101" charset="-128"/>
              <a:ea typeface="汉仪旗黑-55简" panose="00020600040101010101" charset="-128"/>
              <a:cs typeface="+mn-ea"/>
              <a:sym typeface="汉仪旗黑-55简" panose="00020600040101010101" charset="-128"/>
            </a:endParaRPr>
          </a:p>
        </p:txBody>
      </p:sp>
      <p:sp>
        <p:nvSpPr>
          <p:cNvPr id="12" name="Docer Falling Dust PPT demo 8"/>
          <p:cNvSpPr/>
          <p:nvPr>
            <p:custDataLst>
              <p:tags r:id="rId8"/>
            </p:custDataLst>
          </p:nvPr>
        </p:nvSpPr>
        <p:spPr>
          <a:xfrm>
            <a:off x="1258570" y="1398270"/>
            <a:ext cx="5293360" cy="460375"/>
          </a:xfrm>
          <a:prstGeom prst="rect">
            <a:avLst/>
          </a:prstGeom>
        </p:spPr>
        <p:txBody>
          <a:bodyPr wrap="square">
            <a:spAutoFit/>
          </a:bodyPr>
          <a:lstStyle/>
          <a:p>
            <a:pPr algn="l">
              <a:lnSpc>
                <a:spcPct val="120000"/>
              </a:lnSpc>
            </a:pPr>
            <a:r>
              <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2.</a:t>
            </a:r>
            <a:r>
              <a:rPr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根据缓存文档召回,使用大模型回答(RAG)</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sp>
        <p:nvSpPr>
          <p:cNvPr id="3" name="Docer Falling Dust PPT demo 9"/>
          <p:cNvSpPr/>
          <p:nvPr>
            <p:custDataLst>
              <p:tags r:id="rId9"/>
            </p:custDataLst>
          </p:nvPr>
        </p:nvSpPr>
        <p:spPr>
          <a:xfrm>
            <a:off x="1177227" y="4719629"/>
            <a:ext cx="3018790" cy="1477328"/>
          </a:xfrm>
          <a:prstGeom prst="rect">
            <a:avLst/>
          </a:prstGeom>
        </p:spPr>
        <p:txBody>
          <a:bodyPr wrap="square">
            <a:spAutoFit/>
          </a:bodyPr>
          <a:lstStyle/>
          <a:p>
            <a:pPr>
              <a:spcBef>
                <a:spcPts val="375"/>
              </a:spcBef>
            </a:pPr>
            <a:r>
              <a:rPr lang="en-US" altLang="zh-CN" dirty="0" err="1">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缓存文档机制通过存储历史对话中的文档，为智能问诊系统提供快速召回信息的能力，提高回答效率和准确度，减少对实时数据处理的依赖</a:t>
            </a:r>
            <a:r>
              <a:rPr lang="en-US" altLang="zh-CN"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a:t>
            </a:r>
            <a:endParaRPr lang="en-US" altLang="zh-CN"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6" name="文本框 5"/>
          <p:cNvSpPr txBox="1"/>
          <p:nvPr/>
        </p:nvSpPr>
        <p:spPr>
          <a:xfrm>
            <a:off x="1287780" y="4147820"/>
            <a:ext cx="2188210" cy="368300"/>
          </a:xfrm>
          <a:prstGeom prst="rect">
            <a:avLst/>
          </a:prstGeom>
          <a:noFill/>
        </p:spPr>
        <p:txBody>
          <a:bodyPr wrap="square" rtlCol="0">
            <a:spAutoFit/>
          </a:bodyPr>
          <a:lstStyle/>
          <a:p>
            <a:r>
              <a:rPr lang="zh-CN" altLang="en-US" dirty="0">
                <a:solidFill>
                  <a:schemeClr val="bg1"/>
                </a:solidFill>
              </a:rPr>
              <a:t>缓存文档设计思路：</a:t>
            </a:r>
            <a:endParaRPr lang="zh-CN" altLang="en-US" dirty="0">
              <a:solidFill>
                <a:schemeClr val="bg1"/>
              </a:solidFill>
            </a:endParaRPr>
          </a:p>
        </p:txBody>
      </p:sp>
      <p:pic>
        <p:nvPicPr>
          <p:cNvPr id="13" name="图片 12"/>
          <p:cNvPicPr>
            <a:picLocks noChangeAspect="1"/>
          </p:cNvPicPr>
          <p:nvPr/>
        </p:nvPicPr>
        <p:blipFill>
          <a:blip r:embed="rId10"/>
          <a:stretch>
            <a:fillRect/>
          </a:stretch>
        </p:blipFill>
        <p:spPr>
          <a:xfrm>
            <a:off x="6976049" y="1858645"/>
            <a:ext cx="4944165" cy="838317"/>
          </a:xfrm>
          <a:prstGeom prst="rect">
            <a:avLst/>
          </a:prstGeom>
        </p:spPr>
      </p:pic>
      <p:sp>
        <p:nvSpPr>
          <p:cNvPr id="14" name="文本框 13"/>
          <p:cNvSpPr txBox="1"/>
          <p:nvPr/>
        </p:nvSpPr>
        <p:spPr>
          <a:xfrm>
            <a:off x="4513710" y="4719629"/>
            <a:ext cx="3482275" cy="1754326"/>
          </a:xfrm>
          <a:prstGeom prst="rect">
            <a:avLst/>
          </a:prstGeom>
          <a:noFill/>
        </p:spPr>
        <p:txBody>
          <a:bodyPr wrap="square" rtlCol="0">
            <a:spAutoFit/>
          </a:bodyPr>
          <a:lstStyle/>
          <a:p>
            <a:r>
              <a:rPr lang="en-US" altLang="zh-CN" sz="1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实现缓存文档机制包括文档索引建立、文档存储优化、以及高效检索算法的应用，确保在用户查询时能够迅速召回相关文档，支持生成精准回答。</a:t>
            </a:r>
            <a:endParaRPr lang="en-US" altLang="zh-CN" sz="2400" dirty="0"/>
          </a:p>
          <a:p>
            <a:endParaRPr lang="zh-CN" altLang="en-US" dirty="0"/>
          </a:p>
        </p:txBody>
      </p:sp>
      <p:sp>
        <p:nvSpPr>
          <p:cNvPr id="15" name="文本框 14"/>
          <p:cNvSpPr txBox="1"/>
          <p:nvPr/>
        </p:nvSpPr>
        <p:spPr>
          <a:xfrm>
            <a:off x="8375846" y="4719629"/>
            <a:ext cx="3174469" cy="1477328"/>
          </a:xfrm>
          <a:prstGeom prst="rect">
            <a:avLst/>
          </a:prstGeom>
          <a:noFill/>
        </p:spPr>
        <p:txBody>
          <a:bodyPr wrap="square" rtlCol="0">
            <a:spAutoFit/>
          </a:bodyPr>
          <a:lstStyle/>
          <a:p>
            <a:pPr marL="0" indent="0" algn="just">
              <a:lnSpc>
                <a:spcPct val="100000"/>
              </a:lnSpc>
              <a:spcBef>
                <a:spcPts val="375"/>
              </a:spcBef>
              <a:buNone/>
            </a:pPr>
            <a:r>
              <a:rPr lang="en-US" altLang="zh-CN" sz="1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缓存文档机制与大型语言模型（LLM）结合，通过召回历史文档并利用LLM总结回答，既提升了回答质量，也优化了系统的响应速度和用户体验。</a:t>
            </a:r>
            <a:endParaRPr lang="en-US" altLang="zh-CN" sz="2400" dirty="0"/>
          </a:p>
        </p:txBody>
      </p:sp>
      <p:sp>
        <p:nvSpPr>
          <p:cNvPr id="16" name="文本框 15"/>
          <p:cNvSpPr txBox="1"/>
          <p:nvPr/>
        </p:nvSpPr>
        <p:spPr>
          <a:xfrm>
            <a:off x="4513710" y="4147820"/>
            <a:ext cx="2188210" cy="368300"/>
          </a:xfrm>
          <a:prstGeom prst="rect">
            <a:avLst/>
          </a:prstGeom>
          <a:noFill/>
        </p:spPr>
        <p:txBody>
          <a:bodyPr wrap="square" rtlCol="0">
            <a:spAutoFit/>
          </a:bodyPr>
          <a:lstStyle/>
          <a:p>
            <a:r>
              <a:rPr lang="zh-CN" altLang="en-US" dirty="0">
                <a:solidFill>
                  <a:schemeClr val="bg1"/>
                </a:solidFill>
              </a:rPr>
              <a:t>实现步骤：</a:t>
            </a:r>
            <a:endParaRPr lang="zh-CN" altLang="en-US" dirty="0">
              <a:solidFill>
                <a:schemeClr val="bg1"/>
              </a:solidFill>
            </a:endParaRPr>
          </a:p>
        </p:txBody>
      </p:sp>
      <p:sp>
        <p:nvSpPr>
          <p:cNvPr id="17" name="文本框 16"/>
          <p:cNvSpPr txBox="1"/>
          <p:nvPr/>
        </p:nvSpPr>
        <p:spPr>
          <a:xfrm>
            <a:off x="8550842" y="4161039"/>
            <a:ext cx="3379333" cy="369332"/>
          </a:xfrm>
          <a:prstGeom prst="rect">
            <a:avLst/>
          </a:prstGeom>
          <a:noFill/>
        </p:spPr>
        <p:txBody>
          <a:bodyPr wrap="square" rtlCol="0">
            <a:spAutoFit/>
          </a:bodyPr>
          <a:lstStyle/>
          <a:p>
            <a:r>
              <a:rPr lang="zh-CN" altLang="en-US" dirty="0">
                <a:solidFill>
                  <a:schemeClr val="bg1"/>
                </a:solidFill>
              </a:rPr>
              <a:t>缓存文档与</a:t>
            </a:r>
            <a:r>
              <a:rPr lang="en-US" altLang="zh-CN" dirty="0">
                <a:solidFill>
                  <a:schemeClr val="bg1"/>
                </a:solidFill>
              </a:rPr>
              <a:t>LLM</a:t>
            </a:r>
            <a:r>
              <a:rPr lang="zh-CN" altLang="en-US" dirty="0">
                <a:solidFill>
                  <a:schemeClr val="bg1"/>
                </a:solidFill>
              </a:rPr>
              <a:t>结合：</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9" name="Picture 3" descr="C:\Users\Administrator\Desktop\微立体创业计划\005.png"/>
          <p:cNvPicPr>
            <a:picLocks noChangeAspect="1" noChangeArrowheads="1"/>
          </p:cNvPicPr>
          <p:nvPr userDrawn="1">
            <p:custDataLst>
              <p:tags r:id="rId2"/>
            </p:custDataLst>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786" y="35536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0" name="Picture 4" descr="C:\Users\Administrator\Desktop\微立体创业计划\004.png"/>
          <p:cNvPicPr>
            <a:picLocks noChangeAspect="1" noChangeArrowheads="1"/>
          </p:cNvPicPr>
          <p:nvPr userDrawn="1">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622932" y="36785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cxnSp>
        <p:nvCxnSpPr>
          <p:cNvPr id="22" name="Docer Falling Dust PPT demo"/>
          <p:cNvCxnSpPr/>
          <p:nvPr>
            <p:custDataLst>
              <p:tags r:id="rId6"/>
            </p:custDataLst>
          </p:nvPr>
        </p:nvCxnSpPr>
        <p:spPr>
          <a:xfrm>
            <a:off x="6582410" y="1412875"/>
            <a:ext cx="1800000" cy="0"/>
          </a:xfrm>
          <a:prstGeom prst="line">
            <a:avLst/>
          </a:prstGeom>
          <a:ln w="25400">
            <a:gradFill>
              <a:gsLst>
                <a:gs pos="0">
                  <a:schemeClr val="bg1">
                    <a:alpha val="0"/>
                  </a:schemeClr>
                </a:gs>
                <a:gs pos="100000">
                  <a:schemeClr val="bg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Docer Falling Dust PPT demo 9"/>
          <p:cNvSpPr/>
          <p:nvPr>
            <p:custDataLst>
              <p:tags r:id="rId7"/>
            </p:custDataLst>
          </p:nvPr>
        </p:nvSpPr>
        <p:spPr>
          <a:xfrm>
            <a:off x="1278890" y="1851006"/>
            <a:ext cx="6014720" cy="1749627"/>
          </a:xfrm>
          <a:prstGeom prst="rect">
            <a:avLst/>
          </a:prstGeom>
        </p:spPr>
        <p:txBody>
          <a:bodyPr wrap="square">
            <a:noAutofit/>
          </a:bodyPr>
          <a:lstStyle/>
          <a:p>
            <a:pPr algn="l">
              <a:lnSpc>
                <a:spcPct val="150000"/>
              </a:lnSpc>
            </a:pPr>
            <a:r>
              <a:rPr lang="en-US" altLang="zh-CN" sz="2400" dirty="0">
                <a:solidFill>
                  <a:schemeClr val="bg1"/>
                </a:solidFill>
                <a:effectLst>
                  <a:outerShdw blurRad="38100" dist="38100" dir="2700000" algn="tl">
                    <a:srgbClr val="000000">
                      <a:alpha val="43137"/>
                    </a:srgbClr>
                  </a:outerShdw>
                </a:effectLst>
                <a:latin typeface="汉仪旗黑-55简" panose="00020600040101010101" charset="-128"/>
                <a:ea typeface="汉仪旗黑-55简" panose="00020600040101010101" charset="-128"/>
                <a:cs typeface="+mn-ea"/>
                <a:sym typeface="汉仪旗黑-55简" panose="00020600040101010101" charset="-128"/>
              </a:rPr>
              <a:t>1. </a:t>
            </a:r>
            <a:r>
              <a:rPr lang="zh-CN" altLang="en-US" sz="2400" dirty="0">
                <a:solidFill>
                  <a:schemeClr val="bg1"/>
                </a:solidFill>
                <a:effectLst>
                  <a:outerShdw blurRad="38100" dist="38100" dir="2700000" algn="tl">
                    <a:srgbClr val="000000">
                      <a:alpha val="43137"/>
                    </a:srgbClr>
                  </a:outerShdw>
                </a:effectLst>
                <a:latin typeface="汉仪旗黑-55简" panose="00020600040101010101" charset="-128"/>
                <a:ea typeface="汉仪旗黑-55简" panose="00020600040101010101" charset="-128"/>
                <a:cs typeface="+mn-ea"/>
                <a:sym typeface="汉仪旗黑-55简" panose="00020600040101010101" charset="-128"/>
              </a:rPr>
              <a:t>构建neo4j图数据库</a:t>
            </a:r>
            <a:endParaRPr lang="zh-CN" altLang="en-US" sz="2400" dirty="0">
              <a:solidFill>
                <a:schemeClr val="bg1"/>
              </a:solidFill>
              <a:effectLst>
                <a:outerShdw blurRad="38100" dist="38100" dir="2700000" algn="tl">
                  <a:srgbClr val="000000">
                    <a:alpha val="43137"/>
                  </a:srgbClr>
                </a:outerShdw>
              </a:effectLst>
              <a:latin typeface="汉仪旗黑-55简" panose="00020600040101010101" charset="-128"/>
              <a:ea typeface="汉仪旗黑-55简" panose="00020600040101010101" charset="-128"/>
              <a:cs typeface="+mn-ea"/>
              <a:sym typeface="汉仪旗黑-55简" panose="00020600040101010101" charset="-128"/>
            </a:endParaRPr>
          </a:p>
          <a:p>
            <a:pPr algn="l">
              <a:lnSpc>
                <a:spcPct val="150000"/>
              </a:lnSpc>
            </a:pPr>
            <a:r>
              <a:rPr lang="en-US" altLang="zh-CN" sz="2400" dirty="0">
                <a:solidFill>
                  <a:schemeClr val="bg1"/>
                </a:solidFill>
                <a:effectLst>
                  <a:outerShdw blurRad="38100" dist="38100" dir="2700000" algn="tl">
                    <a:srgbClr val="000000">
                      <a:alpha val="43137"/>
                    </a:srgbClr>
                  </a:outerShdw>
                </a:effectLst>
                <a:latin typeface="汉仪旗黑-55简" panose="00020600040101010101" charset="-128"/>
                <a:ea typeface="汉仪旗黑-55简" panose="00020600040101010101" charset="-128"/>
                <a:cs typeface="+mn-ea"/>
                <a:sym typeface="汉仪旗黑-55简" panose="00020600040101010101" charset="-128"/>
              </a:rPr>
              <a:t>2. 命名实体识别结果，填充模板</a:t>
            </a:r>
            <a:endParaRPr lang="en-US" altLang="zh-CN" sz="2400" dirty="0">
              <a:solidFill>
                <a:schemeClr val="bg1"/>
              </a:solidFill>
              <a:effectLst>
                <a:outerShdw blurRad="38100" dist="38100" dir="2700000" algn="tl">
                  <a:srgbClr val="000000">
                    <a:alpha val="43137"/>
                  </a:srgbClr>
                </a:outerShdw>
              </a:effectLst>
              <a:latin typeface="汉仪旗黑-55简" panose="00020600040101010101" charset="-128"/>
              <a:ea typeface="汉仪旗黑-55简" panose="00020600040101010101" charset="-128"/>
              <a:cs typeface="+mn-ea"/>
              <a:sym typeface="汉仪旗黑-55简" panose="00020600040101010101" charset="-128"/>
            </a:endParaRPr>
          </a:p>
          <a:p>
            <a:pPr algn="l">
              <a:lnSpc>
                <a:spcPct val="150000"/>
              </a:lnSpc>
            </a:pPr>
            <a:r>
              <a:rPr lang="en-US" altLang="zh-CN" sz="2400" dirty="0">
                <a:solidFill>
                  <a:schemeClr val="bg1"/>
                </a:solidFill>
                <a:effectLst>
                  <a:outerShdw blurRad="38100" dist="38100" dir="2700000" algn="tl">
                    <a:srgbClr val="000000">
                      <a:alpha val="43137"/>
                    </a:srgbClr>
                  </a:outerShdw>
                </a:effectLst>
                <a:latin typeface="汉仪旗黑-55简" panose="00020600040101010101" charset="-128"/>
                <a:ea typeface="汉仪旗黑-55简" panose="00020600040101010101" charset="-128"/>
                <a:cs typeface="+mn-ea"/>
                <a:sym typeface="汉仪旗黑-55简" panose="00020600040101010101" charset="-128"/>
              </a:rPr>
              <a:t>3. 计算问题相似度，筛选最相关问题</a:t>
            </a:r>
            <a:endParaRPr lang="en-US" altLang="zh-CN" sz="2400" dirty="0">
              <a:solidFill>
                <a:schemeClr val="bg1"/>
              </a:solidFill>
              <a:effectLst>
                <a:outerShdw blurRad="38100" dist="38100" dir="2700000" algn="tl">
                  <a:srgbClr val="000000">
                    <a:alpha val="43137"/>
                  </a:srgbClr>
                </a:outerShdw>
              </a:effectLst>
              <a:latin typeface="汉仪旗黑-55简" panose="00020600040101010101" charset="-128"/>
              <a:ea typeface="汉仪旗黑-55简" panose="00020600040101010101" charset="-128"/>
              <a:cs typeface="+mn-ea"/>
              <a:sym typeface="汉仪旗黑-55简" panose="00020600040101010101" charset="-128"/>
            </a:endParaRPr>
          </a:p>
          <a:p>
            <a:pPr algn="l">
              <a:lnSpc>
                <a:spcPct val="150000"/>
              </a:lnSpc>
            </a:pPr>
            <a:r>
              <a:rPr lang="en-US" altLang="zh-CN" sz="2400" dirty="0">
                <a:solidFill>
                  <a:schemeClr val="bg1"/>
                </a:solidFill>
                <a:effectLst>
                  <a:outerShdw blurRad="38100" dist="38100" dir="2700000" algn="tl">
                    <a:srgbClr val="000000">
                      <a:alpha val="43137"/>
                    </a:srgbClr>
                  </a:outerShdw>
                </a:effectLst>
                <a:latin typeface="汉仪旗黑-55简" panose="00020600040101010101" charset="-128"/>
                <a:ea typeface="汉仪旗黑-55简" panose="00020600040101010101" charset="-128"/>
                <a:cs typeface="+mn-ea"/>
                <a:sym typeface="汉仪旗黑-55简" panose="00020600040101010101" charset="-128"/>
              </a:rPr>
              <a:t>4. 连接neo4j数据库</a:t>
            </a:r>
            <a:r>
              <a:rPr lang="zh-CN" altLang="en-US" sz="2400" dirty="0">
                <a:solidFill>
                  <a:schemeClr val="bg1"/>
                </a:solidFill>
                <a:effectLst>
                  <a:outerShdw blurRad="38100" dist="38100" dir="2700000" algn="tl">
                    <a:srgbClr val="000000">
                      <a:alpha val="43137"/>
                    </a:srgbClr>
                  </a:outerShdw>
                </a:effectLst>
                <a:latin typeface="汉仪旗黑-55简" panose="00020600040101010101" charset="-128"/>
                <a:ea typeface="宋体" panose="02010600030101010101" pitchFamily="2" charset="-122"/>
                <a:cs typeface="+mn-ea"/>
                <a:sym typeface="汉仪旗黑-55简" panose="00020600040101010101" charset="-128"/>
              </a:rPr>
              <a:t>，执行CQL，拿到结果</a:t>
            </a:r>
            <a:endParaRPr lang="zh-CN" altLang="en-US" sz="2400" dirty="0">
              <a:solidFill>
                <a:schemeClr val="bg1"/>
              </a:solidFill>
              <a:effectLst>
                <a:outerShdw blurRad="38100" dist="38100" dir="2700000" algn="tl">
                  <a:srgbClr val="000000">
                    <a:alpha val="43137"/>
                  </a:srgbClr>
                </a:outerShdw>
              </a:effectLst>
              <a:latin typeface="汉仪旗黑-55简" panose="00020600040101010101" charset="-128"/>
              <a:ea typeface="宋体" panose="02010600030101010101" pitchFamily="2" charset="-122"/>
              <a:cs typeface="+mn-ea"/>
              <a:sym typeface="汉仪旗黑-55简" panose="00020600040101010101" charset="-128"/>
            </a:endParaRPr>
          </a:p>
          <a:p>
            <a:pPr algn="l">
              <a:lnSpc>
                <a:spcPct val="150000"/>
              </a:lnSpc>
            </a:pPr>
            <a:r>
              <a:rPr lang="en-US" altLang="zh-CN" sz="2400" dirty="0">
                <a:solidFill>
                  <a:schemeClr val="bg1"/>
                </a:solidFill>
                <a:effectLst>
                  <a:outerShdw blurRad="38100" dist="38100" dir="2700000" algn="tl">
                    <a:srgbClr val="000000">
                      <a:alpha val="43137"/>
                    </a:srgbClr>
                  </a:outerShdw>
                </a:effectLst>
                <a:latin typeface="汉仪旗黑-55简" panose="00020600040101010101" charset="-128"/>
                <a:ea typeface="宋体" panose="02010600030101010101" pitchFamily="2" charset="-122"/>
                <a:cs typeface="+mn-ea"/>
                <a:sym typeface="汉仪旗黑-55简" panose="00020600040101010101" charset="-128"/>
              </a:rPr>
              <a:t>5. </a:t>
            </a:r>
            <a:r>
              <a:rPr lang="zh-CN" altLang="en-US" sz="2400" dirty="0">
                <a:solidFill>
                  <a:schemeClr val="bg1"/>
                </a:solidFill>
                <a:effectLst>
                  <a:outerShdw blurRad="38100" dist="38100" dir="2700000" algn="tl">
                    <a:srgbClr val="000000">
                      <a:alpha val="43137"/>
                    </a:srgbClr>
                  </a:outerShdw>
                </a:effectLst>
                <a:latin typeface="汉仪旗黑-55简" panose="00020600040101010101" charset="-128"/>
                <a:ea typeface="宋体" panose="02010600030101010101" pitchFamily="2" charset="-122"/>
                <a:cs typeface="+mn-ea"/>
                <a:sym typeface="汉仪旗黑-55简" panose="00020600040101010101" charset="-128"/>
              </a:rPr>
              <a:t>将</a:t>
            </a:r>
            <a:r>
              <a:rPr lang="en-US" altLang="zh-CN" sz="2400" dirty="0">
                <a:solidFill>
                  <a:schemeClr val="bg1"/>
                </a:solidFill>
                <a:effectLst>
                  <a:outerShdw blurRad="38100" dist="38100" dir="2700000" algn="tl">
                    <a:srgbClr val="000000">
                      <a:alpha val="43137"/>
                    </a:srgbClr>
                  </a:outerShdw>
                </a:effectLst>
                <a:latin typeface="汉仪旗黑-55简" panose="00020600040101010101" charset="-128"/>
                <a:ea typeface="宋体" panose="02010600030101010101" pitchFamily="2" charset="-122"/>
                <a:cs typeface="+mn-ea"/>
                <a:sym typeface="汉仪旗黑-55简" panose="00020600040101010101" charset="-128"/>
              </a:rPr>
              <a:t>查询结果，作为上下文信息，给到大模型进行总结，得到最终答案</a:t>
            </a:r>
            <a:endParaRPr lang="en-US" altLang="zh-CN" sz="2400" dirty="0">
              <a:solidFill>
                <a:schemeClr val="bg1"/>
              </a:solidFill>
              <a:effectLst>
                <a:outerShdw blurRad="38100" dist="38100" dir="2700000" algn="tl">
                  <a:srgbClr val="000000">
                    <a:alpha val="43137"/>
                  </a:srgbClr>
                </a:outerShdw>
              </a:effectLst>
              <a:latin typeface="汉仪旗黑-55简" panose="00020600040101010101" charset="-128"/>
              <a:ea typeface="宋体" panose="02010600030101010101" pitchFamily="2" charset="-122"/>
              <a:cs typeface="+mn-ea"/>
              <a:sym typeface="汉仪旗黑-55简" panose="00020600040101010101" charset="-128"/>
            </a:endParaRPr>
          </a:p>
        </p:txBody>
      </p:sp>
      <p:sp>
        <p:nvSpPr>
          <p:cNvPr id="12" name="Docer Falling Dust PPT demo 8"/>
          <p:cNvSpPr/>
          <p:nvPr>
            <p:custDataLst>
              <p:tags r:id="rId8"/>
            </p:custDataLst>
          </p:nvPr>
        </p:nvSpPr>
        <p:spPr>
          <a:xfrm>
            <a:off x="830780" y="785354"/>
            <a:ext cx="8428723" cy="566181"/>
          </a:xfrm>
          <a:prstGeom prst="rect">
            <a:avLst/>
          </a:prstGeom>
        </p:spPr>
        <p:txBody>
          <a:bodyPr wrap="square">
            <a:spAutoFit/>
          </a:bodyPr>
          <a:lstStyle/>
          <a:p>
            <a:pPr algn="ctr">
              <a:lnSpc>
                <a:spcPct val="120000"/>
              </a:lnSpc>
            </a:pPr>
            <a:r>
              <a:rPr lang="en-US" sz="2800" dirty="0">
                <a:solidFill>
                  <a:schemeClr val="bg1"/>
                </a:solidFill>
                <a:latin typeface="汉仪粗宋简" panose="02010600000101010101" charset="-122"/>
                <a:ea typeface="汉仪粗宋简" panose="02010600000101010101" charset="-122"/>
                <a:cs typeface="+mn-ea"/>
                <a:sym typeface="汉仪旗黑-55简" panose="00020600040101010101" charset="-128"/>
              </a:rPr>
              <a:t>3.</a:t>
            </a:r>
            <a:r>
              <a:rPr sz="2800" dirty="0">
                <a:solidFill>
                  <a:schemeClr val="bg1"/>
                </a:solidFill>
                <a:latin typeface="汉仪粗宋简" panose="02010600000101010101" charset="-122"/>
                <a:ea typeface="汉仪粗宋简" panose="02010600000101010101" charset="-122"/>
                <a:cs typeface="+mn-ea"/>
                <a:sym typeface="汉仪旗黑-55简" panose="00020600040101010101" charset="-128"/>
              </a:rPr>
              <a:t>NER-&gt;进行图谱识别-&gt;返回识别结果到大模型</a:t>
            </a:r>
            <a:endParaRPr lang="zh-CN" altLang="en-US" sz="28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pic>
        <p:nvPicPr>
          <p:cNvPr id="6" name="图片 5"/>
          <p:cNvPicPr>
            <a:picLocks noChangeAspect="1"/>
          </p:cNvPicPr>
          <p:nvPr/>
        </p:nvPicPr>
        <p:blipFill>
          <a:blip r:embed="rId9"/>
          <a:stretch>
            <a:fillRect/>
          </a:stretch>
        </p:blipFill>
        <p:spPr>
          <a:xfrm>
            <a:off x="6967180" y="2005319"/>
            <a:ext cx="5115639" cy="1017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9" name="Picture 3" descr="C:\Users\Administrator\Desktop\微立体创业计划\005.png"/>
          <p:cNvPicPr>
            <a:picLocks noChangeAspect="1" noChangeArrowheads="1"/>
          </p:cNvPicPr>
          <p:nvPr userDrawn="1">
            <p:custDataLst>
              <p:tags r:id="rId2"/>
            </p:custDataLst>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786" y="35536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20" name="Picture 4" descr="C:\Users\Administrator\Desktop\微立体创业计划\004.png"/>
          <p:cNvPicPr>
            <a:picLocks noChangeAspect="1" noChangeArrowheads="1"/>
          </p:cNvPicPr>
          <p:nvPr userDrawn="1">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622932" y="367856"/>
            <a:ext cx="554295" cy="554295"/>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cxnSp>
        <p:nvCxnSpPr>
          <p:cNvPr id="22" name="Docer Falling Dust PPT demo"/>
          <p:cNvCxnSpPr/>
          <p:nvPr>
            <p:custDataLst>
              <p:tags r:id="rId6"/>
            </p:custDataLst>
          </p:nvPr>
        </p:nvCxnSpPr>
        <p:spPr>
          <a:xfrm>
            <a:off x="2848610" y="1686560"/>
            <a:ext cx="1800000" cy="0"/>
          </a:xfrm>
          <a:prstGeom prst="line">
            <a:avLst/>
          </a:prstGeom>
          <a:ln w="25400">
            <a:gradFill>
              <a:gsLst>
                <a:gs pos="0">
                  <a:schemeClr val="bg1">
                    <a:alpha val="0"/>
                  </a:schemeClr>
                </a:gs>
                <a:gs pos="100000">
                  <a:schemeClr val="bg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Docer Falling Dust PPT demo 8"/>
          <p:cNvSpPr/>
          <p:nvPr>
            <p:custDataLst>
              <p:tags r:id="rId7"/>
            </p:custDataLst>
          </p:nvPr>
        </p:nvSpPr>
        <p:spPr>
          <a:xfrm>
            <a:off x="247015" y="1235296"/>
            <a:ext cx="5848985" cy="460375"/>
          </a:xfrm>
          <a:prstGeom prst="rect">
            <a:avLst/>
          </a:prstGeom>
        </p:spPr>
        <p:txBody>
          <a:bodyPr wrap="square">
            <a:spAutoFit/>
          </a:bodyPr>
          <a:lstStyle/>
          <a:p>
            <a:pPr algn="l">
              <a:lnSpc>
                <a:spcPct val="120000"/>
              </a:lnSpc>
            </a:pPr>
            <a:r>
              <a:rPr lang="en-US" altLang="zh-CN"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4.</a:t>
            </a:r>
            <a:r>
              <a:rPr sz="2000" dirty="0">
                <a:solidFill>
                  <a:schemeClr val="bg1"/>
                </a:solidFill>
                <a:latin typeface="汉仪粗宋简" panose="02010600000101010101" charset="-122"/>
                <a:ea typeface="汉仪粗宋简" panose="02010600000101010101" charset="-122"/>
                <a:cs typeface="+mn-ea"/>
                <a:sym typeface="汉仪旗黑-55简" panose="00020600040101010101" charset="-128"/>
              </a:rPr>
              <a:t>搜索引擎检索</a:t>
            </a:r>
            <a:endParaRPr lang="zh-CN" altLang="en-US" sz="2000" dirty="0">
              <a:solidFill>
                <a:schemeClr val="bg1"/>
              </a:solidFill>
              <a:latin typeface="汉仪粗宋简" panose="02010600000101010101" charset="-122"/>
              <a:ea typeface="汉仪粗宋简" panose="02010600000101010101" charset="-122"/>
              <a:cs typeface="+mn-ea"/>
              <a:sym typeface="汉仪旗黑-55简" panose="00020600040101010101" charset="-128"/>
            </a:endParaRPr>
          </a:p>
        </p:txBody>
      </p:sp>
      <p:pic>
        <p:nvPicPr>
          <p:cNvPr id="4" name="图片 3"/>
          <p:cNvPicPr>
            <a:picLocks noChangeAspect="1"/>
          </p:cNvPicPr>
          <p:nvPr/>
        </p:nvPicPr>
        <p:blipFill>
          <a:blip r:embed="rId8"/>
          <a:stretch>
            <a:fillRect/>
          </a:stretch>
        </p:blipFill>
        <p:spPr>
          <a:xfrm>
            <a:off x="424159" y="2969324"/>
            <a:ext cx="4848902" cy="1076475"/>
          </a:xfrm>
          <a:prstGeom prst="rect">
            <a:avLst/>
          </a:prstGeom>
        </p:spPr>
      </p:pic>
      <p:sp>
        <p:nvSpPr>
          <p:cNvPr id="15" name="Text 2"/>
          <p:cNvSpPr/>
          <p:nvPr/>
        </p:nvSpPr>
        <p:spPr>
          <a:xfrm>
            <a:off x="6050893" y="2658428"/>
            <a:ext cx="5212080" cy="93102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通过分析用户的查询意图，系统自动优化搜索关键词，以提升搜索结果的准确性。这一过程涉及自然语言处理技术，确保搜索请求与用户意图高度匹配。</a:t>
            </a:r>
            <a:endParaRPr lang="en-US" sz="1600" dirty="0"/>
          </a:p>
        </p:txBody>
      </p:sp>
      <p:sp>
        <p:nvSpPr>
          <p:cNvPr id="16" name="Text 1"/>
          <p:cNvSpPr/>
          <p:nvPr/>
        </p:nvSpPr>
        <p:spPr>
          <a:xfrm>
            <a:off x="6091989" y="2173796"/>
            <a:ext cx="3309781"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6764FB"/>
                </a:solidFill>
                <a:latin typeface="微软雅黑" panose="020B0503020204020204" pitchFamily="34" charset="-122"/>
                <a:ea typeface="微软雅黑" panose="020B0503020204020204" pitchFamily="34" charset="-122"/>
                <a:cs typeface="微软雅黑" panose="020B0503020204020204" pitchFamily="34" charset="-120"/>
              </a:rPr>
              <a:t>搜索关键词智能优化</a:t>
            </a:r>
            <a:endParaRPr lang="en-US" sz="1500" dirty="0"/>
          </a:p>
        </p:txBody>
      </p:sp>
      <p:sp>
        <p:nvSpPr>
          <p:cNvPr id="17" name="Text 3"/>
          <p:cNvSpPr/>
          <p:nvPr/>
        </p:nvSpPr>
        <p:spPr>
          <a:xfrm>
            <a:off x="6091989" y="3378869"/>
            <a:ext cx="4507439"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6764FB"/>
                </a:solidFill>
                <a:latin typeface="微软雅黑" panose="020B0503020204020204" pitchFamily="34" charset="-122"/>
                <a:ea typeface="微软雅黑" panose="020B0503020204020204" pitchFamily="34" charset="-122"/>
                <a:cs typeface="微软雅黑" panose="020B0503020204020204" pitchFamily="34" charset="-120"/>
              </a:rPr>
              <a:t>实时搜索结果筛选</a:t>
            </a:r>
            <a:endParaRPr lang="en-US" sz="1500" dirty="0"/>
          </a:p>
        </p:txBody>
      </p:sp>
      <p:sp>
        <p:nvSpPr>
          <p:cNvPr id="18" name="Text 4"/>
          <p:cNvSpPr/>
          <p:nvPr/>
        </p:nvSpPr>
        <p:spPr>
          <a:xfrm>
            <a:off x="6050893" y="3744071"/>
            <a:ext cx="5212080" cy="93102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系统利用先进的算法实时筛选Google搜索结果，剔除无关信息，聚焦于与用户查询最相关的资料。此步骤关键在于快速准确地从海量信息中提取有用数据。</a:t>
            </a:r>
            <a:endParaRPr lang="en-US" sz="1600" dirty="0"/>
          </a:p>
        </p:txBody>
      </p:sp>
      <p:sp>
        <p:nvSpPr>
          <p:cNvPr id="23" name="Text 5"/>
          <p:cNvSpPr/>
          <p:nvPr/>
        </p:nvSpPr>
        <p:spPr>
          <a:xfrm>
            <a:off x="6050893" y="4555665"/>
            <a:ext cx="4861995"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6764FB"/>
                </a:solidFill>
                <a:latin typeface="微软雅黑" panose="020B0503020204020204" pitchFamily="34" charset="-122"/>
                <a:ea typeface="微软雅黑" panose="020B0503020204020204" pitchFamily="34" charset="-122"/>
                <a:cs typeface="微软雅黑" panose="020B0503020204020204" pitchFamily="34" charset="-120"/>
              </a:rPr>
              <a:t>结果整合与知识提炼</a:t>
            </a:r>
            <a:endParaRPr lang="en-US" sz="1500" dirty="0"/>
          </a:p>
        </p:txBody>
      </p:sp>
      <p:sp>
        <p:nvSpPr>
          <p:cNvPr id="24" name="Text 6"/>
          <p:cNvSpPr/>
          <p:nvPr/>
        </p:nvSpPr>
        <p:spPr>
          <a:xfrm>
            <a:off x="6049255" y="5040297"/>
            <a:ext cx="5213718" cy="93102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系统将筛选后的搜索结果进行整合，并利用大型语言模型(LLM)对信息进行提炼总结，形成易于理解和使用的知识点，为用户提供高质量的回答和解释。</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PA" val="v5.2.5"/>
  <p:tag name="KSO_WM_BEAUTIFY_FLAG" val=""/>
</p:tagLst>
</file>

<file path=ppt/tags/tag112.xml><?xml version="1.0" encoding="utf-8"?>
<p:tagLst xmlns:p="http://schemas.openxmlformats.org/presentationml/2006/main">
  <p:tag name="PA" val="v5.2.5"/>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PP_MARK_KEY" val="b36b2a0f-da01-4c96-b020-2867834d7bef"/>
  <p:tag name="COMMONDATA" val="eyJjb3VudCI6MSwiaGRpZCI6ImRhZjQwYWNkZjc2MTUwNjM1YmI5YTRhMzZlNzY4MDgyIiwidXNlckNvdW50IjoxfQ=="/>
  <p:tag name="commondata" val="eyJjb3VudCI6MiwiaGRpZCI6IjgxZjBlZDMxMTcxY2ZkN2RhZmYwYzkyYWFkNWRhZWIwIiwidXNlckNvdW50IjoxfQ=="/>
</p:tagLst>
</file>

<file path=ppt/tags/tag14.xml><?xml version="1.0" encoding="utf-8"?>
<p:tagLst xmlns:p="http://schemas.openxmlformats.org/presentationml/2006/main">
  <p:tag name="KSO_WM_BEAUTIFY_FLAG" val=""/>
  <p:tag name="KSO_WM_DIAGRAM_VIRTUALLY_FRAME" val="{&quot;height&quot;:280.29023622047254,&quot;left&quot;:440.89149606299213,&quot;top&quot;:151.3514960629921,&quot;width&quot;:424.9364566929133}"/>
</p:tagLst>
</file>

<file path=ppt/tags/tag15.xml><?xml version="1.0" encoding="utf-8"?>
<p:tagLst xmlns:p="http://schemas.openxmlformats.org/presentationml/2006/main">
  <p:tag name="KSO_WM_BEAUTIFY_FLAG" val=""/>
  <p:tag name="KSO_WM_DIAGRAM_VIRTUALLY_FRAME" val="{&quot;height&quot;:280.29023622047254,&quot;left&quot;:440.89149606299213,&quot;top&quot;:151.3514960629921,&quot;width&quot;:424.9364566929133}"/>
</p:tagLst>
</file>

<file path=ppt/tags/tag16.xml><?xml version="1.0" encoding="utf-8"?>
<p:tagLst xmlns:p="http://schemas.openxmlformats.org/presentationml/2006/main">
  <p:tag name="KSO_WM_BEAUTIFY_FLAG" val=""/>
  <p:tag name="KSO_WM_DIAGRAM_VIRTUALLY_FRAME" val="{&quot;height&quot;:280.29023622047254,&quot;left&quot;:440.89149606299213,&quot;top&quot;:151.3514960629921,&quot;width&quot;:424.9364566929133}"/>
</p:tagLst>
</file>

<file path=ppt/tags/tag17.xml><?xml version="1.0" encoding="utf-8"?>
<p:tagLst xmlns:p="http://schemas.openxmlformats.org/presentationml/2006/main">
  <p:tag name="KSO_WM_BEAUTIFY_FLAG" val=""/>
  <p:tag name="KSO_WM_DIAGRAM_VIRTUALLY_FRAME" val="{&quot;height&quot;:280.29023622047254,&quot;left&quot;:440.89149606299213,&quot;top&quot;:151.3514960629921,&quot;width&quot;:424.9364566929133}"/>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165">
      <a:dk1>
        <a:sysClr val="windowText" lastClr="000000"/>
      </a:dk1>
      <a:lt1>
        <a:sysClr val="window" lastClr="FFFFFF"/>
      </a:lt1>
      <a:dk2>
        <a:srgbClr val="44546A"/>
      </a:dk2>
      <a:lt2>
        <a:srgbClr val="E7E6E6"/>
      </a:lt2>
      <a:accent1>
        <a:srgbClr val="F44767"/>
      </a:accent1>
      <a:accent2>
        <a:srgbClr val="FFA200"/>
      </a:accent2>
      <a:accent3>
        <a:srgbClr val="5A2699"/>
      </a:accent3>
      <a:accent4>
        <a:srgbClr val="F44767"/>
      </a:accent4>
      <a:accent5>
        <a:srgbClr val="FFA200"/>
      </a:accent5>
      <a:accent6>
        <a:srgbClr val="5A2699"/>
      </a:accent6>
      <a:hlink>
        <a:srgbClr val="F44767"/>
      </a:hlink>
      <a:folHlink>
        <a:srgbClr val="FFA200"/>
      </a:folHlink>
    </a:clrScheme>
    <a:fontScheme name="Office">
      <a:majorFont>
        <a:latin typeface="汉仪旗黑-55简"/>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5简"/>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5简"/>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1972</Words>
  <Application>WPS 演示</Application>
  <PresentationFormat>宽屏</PresentationFormat>
  <Paragraphs>220</Paragraphs>
  <Slides>16</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宋体</vt:lpstr>
      <vt:lpstr>Wingdings</vt:lpstr>
      <vt:lpstr>汉仪旗黑-55简</vt:lpstr>
      <vt:lpstr>汉仪粗宋简</vt:lpstr>
      <vt:lpstr>汉仪雅酷黑 65W</vt:lpstr>
      <vt:lpstr>Arial</vt:lpstr>
      <vt:lpstr>Arial</vt:lpstr>
      <vt:lpstr>微软雅黑</vt:lpstr>
      <vt:lpstr>微软雅黑</vt:lpstr>
      <vt:lpstr>-apple-system</vt:lpstr>
      <vt:lpstr>Sazanami Mincho</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hl81829782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HL81829782</dc:creator>
  <cp:lastModifiedBy>此生待一人</cp:lastModifiedBy>
  <cp:revision>86</cp:revision>
  <dcterms:created xsi:type="dcterms:W3CDTF">2023-02-27T07:06:00Z</dcterms:created>
  <dcterms:modified xsi:type="dcterms:W3CDTF">2024-09-14T11:06:09Z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C2B899AD0E4649D49F0218FB9338F9DD_11</vt:lpwstr>
  </property>
  <property fmtid="{D5CDD505-2E9C-101B-9397-08002B2CF9AE}" pid="3" name="KSOProductBuildVer">
    <vt:lpwstr>2052-12.1.0.16120</vt:lpwstr>
  </property>
  <property fmtid="{D5CDD505-2E9C-101B-9397-08002B2CF9AE}" pid="4" name="KSOTemplateUUID">
    <vt:lpwstr>v1.0_mb_h6VYuIk2Xh2x3lBVrgBZ9w==</vt:lpwstr>
  </property>
</Properties>
</file>